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9" r:id="rId4"/>
    <p:sldId id="258"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orges Cherry" initials="GC" lastIdx="1" clrIdx="0">
    <p:extLst>
      <p:ext uri="{19B8F6BF-5375-455C-9EA6-DF929625EA0E}">
        <p15:presenceInfo xmlns:p15="http://schemas.microsoft.com/office/powerpoint/2012/main" userId="e14dfef14f38cef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90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fr-FR" dirty="0"/>
              <a:t>Evolution</a:t>
            </a:r>
            <a:r>
              <a:rPr lang="fr-FR" baseline="0" dirty="0"/>
              <a:t> du SI</a:t>
            </a:r>
            <a:endParaRPr lang="fr-FR"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fr-FR"/>
        </a:p>
      </c:txPr>
    </c:title>
    <c:autoTitleDeleted val="0"/>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Feuil1!$B$1</c:f>
              <c:strCache>
                <c:ptCount val="1"/>
                <c:pt idx="0">
                  <c:v>SIA</c:v>
                </c:pt>
              </c:strCache>
            </c:strRef>
          </c:tx>
          <c:spPr>
            <a:solidFill>
              <a:schemeClr val="accent1"/>
            </a:solidFill>
            <a:ln>
              <a:noFill/>
            </a:ln>
            <a:effectLst/>
            <a:sp3d/>
          </c:spPr>
          <c:invertIfNegative val="0"/>
          <c:dLbls>
            <c:dLbl>
              <c:idx val="0"/>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r>
                      <a:rPr lang="en-US" dirty="0"/>
                      <a:t>SIA</a:t>
                    </a: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extLst>
                <c:ext xmlns:c15="http://schemas.microsoft.com/office/drawing/2012/chart" uri="{CE6537A1-D6FC-4f65-9D91-7224C49458BB}">
                  <c15:layout>
                    <c:manualLayout>
                      <c:w val="6.8446112204724407E-2"/>
                      <c:h val="6.5988840669559831E-2"/>
                    </c:manualLayout>
                  </c15:layout>
                </c:ext>
                <c:ext xmlns:c16="http://schemas.microsoft.com/office/drawing/2014/chart" uri="{C3380CC4-5D6E-409C-BE32-E72D297353CC}">
                  <c16:uniqueId val="{00000005-233A-43EB-A28C-0A88C841FC84}"/>
                </c:ext>
              </c:extLst>
            </c:dLbl>
            <c:dLbl>
              <c:idx val="1"/>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r>
                      <a:rPr lang="en-US" dirty="0"/>
                      <a:t>SIA’</a:t>
                    </a: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extLst>
                <c:ext xmlns:c15="http://schemas.microsoft.com/office/drawing/2012/chart" uri="{CE6537A1-D6FC-4f65-9D91-7224C49458BB}">
                  <c15:layout>
                    <c:manualLayout>
                      <c:w val="9.2222222222222219E-2"/>
                      <c:h val="0.10070675759454432"/>
                    </c:manualLayout>
                  </c15:layout>
                </c:ext>
                <c:ext xmlns:c16="http://schemas.microsoft.com/office/drawing/2014/chart" uri="{C3380CC4-5D6E-409C-BE32-E72D297353CC}">
                  <c16:uniqueId val="{00000006-233A-43EB-A28C-0A88C841FC8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Feuil1!$A$2:$A$3</c:f>
              <c:strCache>
                <c:ptCount val="2"/>
                <c:pt idx="0">
                  <c:v>Date t</c:v>
                </c:pt>
                <c:pt idx="1">
                  <c:v>Date t+Dt</c:v>
                </c:pt>
              </c:strCache>
            </c:strRef>
          </c:cat>
          <c:val>
            <c:numRef>
              <c:f>Feuil1!$B$2:$B$3</c:f>
              <c:numCache>
                <c:formatCode>General</c:formatCode>
                <c:ptCount val="2"/>
                <c:pt idx="0">
                  <c:v>3</c:v>
                </c:pt>
                <c:pt idx="1">
                  <c:v>7</c:v>
                </c:pt>
              </c:numCache>
            </c:numRef>
          </c:val>
          <c:extLst>
            <c:ext xmlns:c16="http://schemas.microsoft.com/office/drawing/2014/chart" uri="{C3380CC4-5D6E-409C-BE32-E72D297353CC}">
              <c16:uniqueId val="{00000000-233A-43EB-A28C-0A88C841FC84}"/>
            </c:ext>
          </c:extLst>
        </c:ser>
        <c:ser>
          <c:idx val="1"/>
          <c:order val="1"/>
          <c:tx>
            <c:strRef>
              <c:f>Feuil1!$C$1</c:f>
              <c:strCache>
                <c:ptCount val="1"/>
                <c:pt idx="0">
                  <c:v>SINA</c:v>
                </c:pt>
              </c:strCache>
            </c:strRef>
          </c:tx>
          <c:spPr>
            <a:solidFill>
              <a:schemeClr val="accent2"/>
            </a:solidFill>
            <a:ln>
              <a:noFill/>
            </a:ln>
            <a:effectLst/>
            <a:sp3d/>
          </c:spPr>
          <c:invertIfNegative val="0"/>
          <c:dLbls>
            <c:dLbl>
              <c:idx val="0"/>
              <c:tx>
                <c:rich>
                  <a:bodyPr/>
                  <a:lstStyle/>
                  <a:p>
                    <a:fld id="{2D0B0691-FFFB-4391-BBB9-90D27FA90A62}" type="SERIESNAME">
                      <a:rPr lang="en-US" smtClean="0"/>
                      <a:pPr/>
                      <a:t>[NOM DE SÉRIE]</a:t>
                    </a:fld>
                    <a:endParaRPr lang="fr-F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33A-43EB-A28C-0A88C841FC84}"/>
                </c:ext>
              </c:extLst>
            </c:dLbl>
            <c:dLbl>
              <c:idx val="1"/>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r>
                      <a:rPr lang="en-US" dirty="0"/>
                      <a:t>SINA’</a:t>
                    </a: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extLst>
                <c:ext xmlns:c15="http://schemas.microsoft.com/office/drawing/2012/chart" uri="{CE6537A1-D6FC-4f65-9D91-7224C49458BB}">
                  <c15:layout>
                    <c:manualLayout>
                      <c:w val="8.0138888888888885E-2"/>
                      <c:h val="0.10070675759454432"/>
                    </c:manualLayout>
                  </c15:layout>
                </c:ext>
                <c:ext xmlns:c16="http://schemas.microsoft.com/office/drawing/2014/chart" uri="{C3380CC4-5D6E-409C-BE32-E72D297353CC}">
                  <c16:uniqueId val="{00000004-233A-43EB-A28C-0A88C841FC8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Feuil1!$A$2:$A$3</c:f>
              <c:strCache>
                <c:ptCount val="2"/>
                <c:pt idx="0">
                  <c:v>Date t</c:v>
                </c:pt>
                <c:pt idx="1">
                  <c:v>Date t+Dt</c:v>
                </c:pt>
              </c:strCache>
            </c:strRef>
          </c:cat>
          <c:val>
            <c:numRef>
              <c:f>Feuil1!$C$2:$C$3</c:f>
              <c:numCache>
                <c:formatCode>General</c:formatCode>
                <c:ptCount val="2"/>
                <c:pt idx="0">
                  <c:v>6</c:v>
                </c:pt>
                <c:pt idx="1">
                  <c:v>8</c:v>
                </c:pt>
              </c:numCache>
            </c:numRef>
          </c:val>
          <c:extLst>
            <c:ext xmlns:c16="http://schemas.microsoft.com/office/drawing/2014/chart" uri="{C3380CC4-5D6E-409C-BE32-E72D297353CC}">
              <c16:uniqueId val="{00000001-233A-43EB-A28C-0A88C841FC84}"/>
            </c:ext>
          </c:extLst>
        </c:ser>
        <c:dLbls>
          <c:showLegendKey val="0"/>
          <c:showVal val="0"/>
          <c:showCatName val="0"/>
          <c:showSerName val="0"/>
          <c:showPercent val="0"/>
          <c:showBubbleSize val="0"/>
        </c:dLbls>
        <c:gapWidth val="150"/>
        <c:shape val="box"/>
        <c:axId val="1773603200"/>
        <c:axId val="1853572512"/>
        <c:axId val="0"/>
      </c:bar3DChart>
      <c:catAx>
        <c:axId val="1773603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1853572512"/>
        <c:crosses val="autoZero"/>
        <c:auto val="1"/>
        <c:lblAlgn val="ctr"/>
        <c:lblOffset val="100"/>
        <c:noMultiLvlLbl val="0"/>
      </c:catAx>
      <c:valAx>
        <c:axId val="1853572512"/>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773603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fr-FR" dirty="0"/>
              <a:t>Phases d’évolution du SIA</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lineChart>
        <c:grouping val="standard"/>
        <c:varyColors val="0"/>
        <c:ser>
          <c:idx val="0"/>
          <c:order val="0"/>
          <c:tx>
            <c:strRef>
              <c:f>Feuil1!$B$1</c:f>
              <c:strCache>
                <c:ptCount val="1"/>
                <c:pt idx="0">
                  <c:v>Automatisation</c:v>
                </c:pt>
              </c:strCache>
            </c:strRef>
          </c:tx>
          <c:spPr>
            <a:ln w="28575" cap="rnd">
              <a:solidFill>
                <a:schemeClr val="accent1"/>
              </a:solidFill>
              <a:round/>
            </a:ln>
            <a:effectLst/>
          </c:spPr>
          <c:marker>
            <c:symbol val="none"/>
          </c:marker>
          <c:cat>
            <c:numRef>
              <c:f>Feuil1!$A$2:$A$5</c:f>
              <c:numCache>
                <c:formatCode>General</c:formatCode>
                <c:ptCount val="4"/>
              </c:numCache>
            </c:numRef>
          </c:cat>
          <c:val>
            <c:numRef>
              <c:f>Feuil1!$B$2:$B$5</c:f>
              <c:numCache>
                <c:formatCode>General</c:formatCode>
                <c:ptCount val="4"/>
                <c:pt idx="0">
                  <c:v>1</c:v>
                </c:pt>
                <c:pt idx="1">
                  <c:v>2</c:v>
                </c:pt>
                <c:pt idx="2">
                  <c:v>3</c:v>
                </c:pt>
                <c:pt idx="3">
                  <c:v>4</c:v>
                </c:pt>
              </c:numCache>
            </c:numRef>
          </c:val>
          <c:smooth val="0"/>
          <c:extLst>
            <c:ext xmlns:c16="http://schemas.microsoft.com/office/drawing/2014/chart" uri="{C3380CC4-5D6E-409C-BE32-E72D297353CC}">
              <c16:uniqueId val="{00000000-897A-45F2-9D3E-C505B84774A6}"/>
            </c:ext>
          </c:extLst>
        </c:ser>
        <c:ser>
          <c:idx val="1"/>
          <c:order val="1"/>
          <c:tx>
            <c:strRef>
              <c:f>Feuil1!$C$1</c:f>
              <c:strCache>
                <c:ptCount val="1"/>
                <c:pt idx="0">
                  <c:v>Communication</c:v>
                </c:pt>
              </c:strCache>
            </c:strRef>
          </c:tx>
          <c:spPr>
            <a:ln w="28575" cap="rnd">
              <a:solidFill>
                <a:schemeClr val="accent2"/>
              </a:solidFill>
              <a:round/>
            </a:ln>
            <a:effectLst/>
          </c:spPr>
          <c:marker>
            <c:symbol val="none"/>
          </c:marker>
          <c:cat>
            <c:numRef>
              <c:f>Feuil1!$A$2:$A$5</c:f>
              <c:numCache>
                <c:formatCode>General</c:formatCode>
                <c:ptCount val="4"/>
              </c:numCache>
            </c:numRef>
          </c:cat>
          <c:val>
            <c:numRef>
              <c:f>Feuil1!$C$2:$C$5</c:f>
              <c:numCache>
                <c:formatCode>General</c:formatCode>
                <c:ptCount val="4"/>
                <c:pt idx="1">
                  <c:v>1</c:v>
                </c:pt>
                <c:pt idx="2">
                  <c:v>3</c:v>
                </c:pt>
                <c:pt idx="3">
                  <c:v>5</c:v>
                </c:pt>
              </c:numCache>
            </c:numRef>
          </c:val>
          <c:smooth val="0"/>
          <c:extLst>
            <c:ext xmlns:c16="http://schemas.microsoft.com/office/drawing/2014/chart" uri="{C3380CC4-5D6E-409C-BE32-E72D297353CC}">
              <c16:uniqueId val="{00000001-897A-45F2-9D3E-C505B84774A6}"/>
            </c:ext>
          </c:extLst>
        </c:ser>
        <c:ser>
          <c:idx val="2"/>
          <c:order val="2"/>
          <c:tx>
            <c:strRef>
              <c:f>Feuil1!$D$1</c:f>
              <c:strCache>
                <c:ptCount val="1"/>
                <c:pt idx="0">
                  <c:v>Aide à la décision</c:v>
                </c:pt>
              </c:strCache>
            </c:strRef>
          </c:tx>
          <c:spPr>
            <a:ln w="28575" cap="rnd">
              <a:solidFill>
                <a:schemeClr val="accent3"/>
              </a:solidFill>
              <a:round/>
            </a:ln>
            <a:effectLst/>
          </c:spPr>
          <c:marker>
            <c:symbol val="none"/>
          </c:marker>
          <c:cat>
            <c:numRef>
              <c:f>Feuil1!$A$2:$A$5</c:f>
              <c:numCache>
                <c:formatCode>General</c:formatCode>
                <c:ptCount val="4"/>
              </c:numCache>
            </c:numRef>
          </c:cat>
          <c:val>
            <c:numRef>
              <c:f>Feuil1!$D$2:$D$5</c:f>
              <c:numCache>
                <c:formatCode>General</c:formatCode>
                <c:ptCount val="4"/>
                <c:pt idx="2">
                  <c:v>1</c:v>
                </c:pt>
                <c:pt idx="3">
                  <c:v>6</c:v>
                </c:pt>
              </c:numCache>
            </c:numRef>
          </c:val>
          <c:smooth val="0"/>
          <c:extLst>
            <c:ext xmlns:c16="http://schemas.microsoft.com/office/drawing/2014/chart" uri="{C3380CC4-5D6E-409C-BE32-E72D297353CC}">
              <c16:uniqueId val="{00000002-897A-45F2-9D3E-C505B84774A6}"/>
            </c:ext>
          </c:extLst>
        </c:ser>
        <c:dLbls>
          <c:showLegendKey val="0"/>
          <c:showVal val="0"/>
          <c:showCatName val="0"/>
          <c:showSerName val="0"/>
          <c:showPercent val="0"/>
          <c:showBubbleSize val="0"/>
        </c:dLbls>
        <c:smooth val="0"/>
        <c:axId val="1773594400"/>
        <c:axId val="1761675312"/>
      </c:lineChart>
      <c:catAx>
        <c:axId val="1773594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1761675312"/>
        <c:crosses val="autoZero"/>
        <c:auto val="1"/>
        <c:lblAlgn val="ctr"/>
        <c:lblOffset val="100"/>
        <c:noMultiLvlLbl val="0"/>
      </c:catAx>
      <c:valAx>
        <c:axId val="1761675312"/>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7735944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fr-FR"/>
              <a:t>Modifiez le style du titre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10/30/2018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10/30/2018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fr-FR"/>
              <a:t>Modifiez le style du titre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5586B75A-687E-405C-8A0B-8D00578BA2C3}" type="datetimeFigureOut">
              <a:rPr lang="en-US" dirty="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10/30/2018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10/30/2018</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a:t>Modifiez le style du titre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10/30/2018</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10/30/2018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fr-FR"/>
              <a:t>Modifiez le style du titre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8" name="Date Placeholder 7"/>
          <p:cNvSpPr>
            <a:spLocks noGrp="1"/>
          </p:cNvSpPr>
          <p:nvPr>
            <p:ph type="dt" sz="half" idx="10"/>
          </p:nvPr>
        </p:nvSpPr>
        <p:spPr/>
        <p:txBody>
          <a:bodyPr/>
          <a:lstStyle/>
          <a:p>
            <a:fld id="{5586B75A-687E-405C-8A0B-8D00578BA2C3}" type="datetimeFigureOut">
              <a:rPr lang="en-US" dirty="0"/>
              <a:pPr/>
              <a:t>10/30/2018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fr-FR"/>
              <a:t>Modifiez le style du titre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8" name="Date Placeholder 7"/>
          <p:cNvSpPr>
            <a:spLocks noGrp="1"/>
          </p:cNvSpPr>
          <p:nvPr>
            <p:ph type="dt" sz="half" idx="10"/>
          </p:nvPr>
        </p:nvSpPr>
        <p:spPr/>
        <p:txBody>
          <a:bodyPr/>
          <a:lstStyle/>
          <a:p>
            <a:fld id="{5586B75A-687E-405C-8A0B-8D00578BA2C3}" type="datetimeFigureOut">
              <a:rPr lang="en-US" dirty="0"/>
              <a:pPr/>
              <a:t>10/30/2018</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10/30/2018</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esen.education.fr/fileadmin/user_upload/Modules/Ressources/Themes/management/note_4_approche_systemique.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upinfo.com/articles/single/7087-modelisation-systemes-information" TargetMode="External"/><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guillaumeriviere.name/estia/si/pub/SI_COURS-01_2012_Introduction.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3DCA41-50CB-4DD0-ACD6-3FAE1C90D092}"/>
              </a:ext>
            </a:extLst>
          </p:cNvPr>
          <p:cNvSpPr>
            <a:spLocks noGrp="1"/>
          </p:cNvSpPr>
          <p:nvPr>
            <p:ph type="ctrTitle"/>
          </p:nvPr>
        </p:nvSpPr>
        <p:spPr/>
        <p:txBody>
          <a:bodyPr>
            <a:normAutofit/>
          </a:bodyPr>
          <a:lstStyle/>
          <a:p>
            <a:r>
              <a:rPr lang="fr-FR" sz="4800" dirty="0"/>
              <a:t>Veille – Approche systémique</a:t>
            </a:r>
          </a:p>
        </p:txBody>
      </p:sp>
      <p:sp>
        <p:nvSpPr>
          <p:cNvPr id="3" name="Sous-titre 2">
            <a:extLst>
              <a:ext uri="{FF2B5EF4-FFF2-40B4-BE49-F238E27FC236}">
                <a16:creationId xmlns:a16="http://schemas.microsoft.com/office/drawing/2014/main" id="{D0CF9644-1482-4889-8E79-7682229EBF97}"/>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3025544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818BD6-07C9-4314-A9A1-0E02CD6D8D9F}"/>
              </a:ext>
            </a:extLst>
          </p:cNvPr>
          <p:cNvSpPr>
            <a:spLocks noGrp="1"/>
          </p:cNvSpPr>
          <p:nvPr>
            <p:ph type="title"/>
          </p:nvPr>
        </p:nvSpPr>
        <p:spPr/>
        <p:txBody>
          <a:bodyPr/>
          <a:lstStyle/>
          <a:p>
            <a:r>
              <a:rPr lang="fr-FR" dirty="0"/>
              <a:t>Information et pilotage des entreprises </a:t>
            </a:r>
          </a:p>
        </p:txBody>
      </p:sp>
      <p:pic>
        <p:nvPicPr>
          <p:cNvPr id="22" name="Espace réservé du contenu 21">
            <a:extLst>
              <a:ext uri="{FF2B5EF4-FFF2-40B4-BE49-F238E27FC236}">
                <a16:creationId xmlns:a16="http://schemas.microsoft.com/office/drawing/2014/main" id="{19585C65-BE19-451B-8D22-BC14479E6D82}"/>
              </a:ext>
            </a:extLst>
          </p:cNvPr>
          <p:cNvPicPr>
            <a:picLocks noGrp="1" noChangeAspect="1"/>
          </p:cNvPicPr>
          <p:nvPr>
            <p:ph idx="1"/>
          </p:nvPr>
        </p:nvPicPr>
        <p:blipFill>
          <a:blip r:embed="rId2"/>
          <a:stretch>
            <a:fillRect/>
          </a:stretch>
        </p:blipFill>
        <p:spPr>
          <a:xfrm>
            <a:off x="4228116" y="1418479"/>
            <a:ext cx="6596444" cy="4011516"/>
          </a:xfrm>
          <a:prstGeom prst="rect">
            <a:avLst/>
          </a:prstGeom>
        </p:spPr>
      </p:pic>
    </p:spTree>
    <p:extLst>
      <p:ext uri="{BB962C8B-B14F-4D97-AF65-F5344CB8AC3E}">
        <p14:creationId xmlns:p14="http://schemas.microsoft.com/office/powerpoint/2010/main" val="1832559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6419EC-04A9-469C-B2A0-8D0915A8CB7B}"/>
              </a:ext>
            </a:extLst>
          </p:cNvPr>
          <p:cNvSpPr>
            <a:spLocks noGrp="1"/>
          </p:cNvSpPr>
          <p:nvPr>
            <p:ph type="title"/>
          </p:nvPr>
        </p:nvSpPr>
        <p:spPr/>
        <p:txBody>
          <a:bodyPr/>
          <a:lstStyle/>
          <a:p>
            <a:r>
              <a:rPr lang="fr-FR" dirty="0"/>
              <a:t>Système</a:t>
            </a:r>
          </a:p>
        </p:txBody>
      </p:sp>
      <p:sp>
        <p:nvSpPr>
          <p:cNvPr id="3" name="Espace réservé du contenu 2">
            <a:extLst>
              <a:ext uri="{FF2B5EF4-FFF2-40B4-BE49-F238E27FC236}">
                <a16:creationId xmlns:a16="http://schemas.microsoft.com/office/drawing/2014/main" id="{3FD2CCBE-B927-4D53-BA2E-5FBFFC5559E9}"/>
              </a:ext>
            </a:extLst>
          </p:cNvPr>
          <p:cNvSpPr>
            <a:spLocks noGrp="1"/>
          </p:cNvSpPr>
          <p:nvPr>
            <p:ph idx="1"/>
          </p:nvPr>
        </p:nvSpPr>
        <p:spPr/>
        <p:txBody>
          <a:bodyPr/>
          <a:lstStyle/>
          <a:p>
            <a:r>
              <a:rPr lang="fr-FR" dirty="0"/>
              <a:t>Un système est un ensemble d’éléments reliés entre eux de telle manière que la modification de l’état de l’un d’entre eux entraine au moins la modification de l’état d’un autre élément du système</a:t>
            </a:r>
          </a:p>
          <a:p>
            <a:r>
              <a:rPr lang="fr-FR" dirty="0"/>
              <a:t>Comme tout système, l’entreprise est un système : </a:t>
            </a:r>
          </a:p>
          <a:p>
            <a:pPr lvl="1"/>
            <a:r>
              <a:rPr lang="fr-FR" dirty="0"/>
              <a:t>– Ouvert sur l’environnement </a:t>
            </a:r>
          </a:p>
          <a:p>
            <a:pPr lvl="1"/>
            <a:r>
              <a:rPr lang="fr-FR" dirty="0"/>
              <a:t>– Il est finalisé (but = profit…)</a:t>
            </a:r>
          </a:p>
          <a:p>
            <a:pPr lvl="1"/>
            <a:r>
              <a:rPr lang="fr-FR" dirty="0"/>
              <a:t>– Il est en constante évolution </a:t>
            </a:r>
          </a:p>
          <a:p>
            <a:pPr lvl="1"/>
            <a:r>
              <a:rPr lang="fr-FR" dirty="0"/>
              <a:t>• Pour parvenir à son but, le système tient compte de son environnement et régule son fonctionnement en s’adaptant aux changements</a:t>
            </a:r>
          </a:p>
          <a:p>
            <a:r>
              <a:rPr lang="fr-FR" dirty="0">
                <a:hlinkClick r:id="rId2"/>
              </a:rPr>
              <a:t>http://www.esen.education.fr/fileadmin/user_upload/Modules/Ressources/Themes/management/note_4_approche_systemique.pdf</a:t>
            </a:r>
            <a:endParaRPr lang="fr-FR" dirty="0"/>
          </a:p>
          <a:p>
            <a:endParaRPr lang="fr-FR" dirty="0"/>
          </a:p>
        </p:txBody>
      </p:sp>
    </p:spTree>
    <p:extLst>
      <p:ext uri="{BB962C8B-B14F-4D97-AF65-F5344CB8AC3E}">
        <p14:creationId xmlns:p14="http://schemas.microsoft.com/office/powerpoint/2010/main" val="849195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DD8E9A-3385-49B0-B517-64A99643A50E}"/>
              </a:ext>
            </a:extLst>
          </p:cNvPr>
          <p:cNvSpPr>
            <a:spLocks noGrp="1"/>
          </p:cNvSpPr>
          <p:nvPr>
            <p:ph type="title"/>
          </p:nvPr>
        </p:nvSpPr>
        <p:spPr/>
        <p:txBody>
          <a:bodyPr/>
          <a:lstStyle/>
          <a:p>
            <a:r>
              <a:rPr lang="fr-FR" dirty="0"/>
              <a:t>Augmentation du volume d’information</a:t>
            </a:r>
          </a:p>
        </p:txBody>
      </p:sp>
      <p:graphicFrame>
        <p:nvGraphicFramePr>
          <p:cNvPr id="6" name="Espace réservé du contenu 5">
            <a:extLst>
              <a:ext uri="{FF2B5EF4-FFF2-40B4-BE49-F238E27FC236}">
                <a16:creationId xmlns:a16="http://schemas.microsoft.com/office/drawing/2014/main" id="{D79705CB-F3D1-4289-BB15-5AFA1FBFD1F8}"/>
              </a:ext>
            </a:extLst>
          </p:cNvPr>
          <p:cNvGraphicFramePr>
            <a:graphicFrameLocks noGrp="1"/>
          </p:cNvGraphicFramePr>
          <p:nvPr>
            <p:ph idx="1"/>
            <p:extLst>
              <p:ext uri="{D42A27DB-BD31-4B8C-83A1-F6EECF244321}">
                <p14:modId xmlns:p14="http://schemas.microsoft.com/office/powerpoint/2010/main" val="2440155503"/>
              </p:ext>
            </p:extLst>
          </p:nvPr>
        </p:nvGraphicFramePr>
        <p:xfrm>
          <a:off x="3868738" y="863600"/>
          <a:ext cx="7315200" cy="51212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55172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1FFE16-8CD7-4B2E-B84D-AC5DBEAF8281}"/>
              </a:ext>
            </a:extLst>
          </p:cNvPr>
          <p:cNvSpPr>
            <a:spLocks noGrp="1"/>
          </p:cNvSpPr>
          <p:nvPr>
            <p:ph type="title"/>
          </p:nvPr>
        </p:nvSpPr>
        <p:spPr/>
        <p:txBody>
          <a:bodyPr/>
          <a:lstStyle/>
          <a:p>
            <a:r>
              <a:rPr lang="fr-FR" dirty="0"/>
              <a:t>Modalités d’évolution des Système d’information automatisé</a:t>
            </a:r>
          </a:p>
        </p:txBody>
      </p:sp>
      <p:graphicFrame>
        <p:nvGraphicFramePr>
          <p:cNvPr id="6" name="Espace réservé du contenu 5">
            <a:extLst>
              <a:ext uri="{FF2B5EF4-FFF2-40B4-BE49-F238E27FC236}">
                <a16:creationId xmlns:a16="http://schemas.microsoft.com/office/drawing/2014/main" id="{8000C12A-C84C-4F61-B432-34BB6225ABDE}"/>
              </a:ext>
            </a:extLst>
          </p:cNvPr>
          <p:cNvGraphicFramePr>
            <a:graphicFrameLocks noGrp="1"/>
          </p:cNvGraphicFramePr>
          <p:nvPr>
            <p:ph idx="1"/>
            <p:extLst>
              <p:ext uri="{D42A27DB-BD31-4B8C-83A1-F6EECF244321}">
                <p14:modId xmlns:p14="http://schemas.microsoft.com/office/powerpoint/2010/main" val="2953012704"/>
              </p:ext>
            </p:extLst>
          </p:nvPr>
        </p:nvGraphicFramePr>
        <p:xfrm>
          <a:off x="3868738" y="863600"/>
          <a:ext cx="7315200" cy="51212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86482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26DC87-0985-4A40-ACC4-57150D585979}"/>
              </a:ext>
            </a:extLst>
          </p:cNvPr>
          <p:cNvSpPr>
            <a:spLocks noGrp="1"/>
          </p:cNvSpPr>
          <p:nvPr>
            <p:ph type="title"/>
          </p:nvPr>
        </p:nvSpPr>
        <p:spPr/>
        <p:txBody>
          <a:bodyPr/>
          <a:lstStyle/>
          <a:p>
            <a:r>
              <a:rPr lang="fr-FR" dirty="0"/>
              <a:t>Fonctions du SI</a:t>
            </a:r>
          </a:p>
        </p:txBody>
      </p:sp>
      <p:pic>
        <p:nvPicPr>
          <p:cNvPr id="6" name="Espace réservé du contenu 5">
            <a:extLst>
              <a:ext uri="{FF2B5EF4-FFF2-40B4-BE49-F238E27FC236}">
                <a16:creationId xmlns:a16="http://schemas.microsoft.com/office/drawing/2014/main" id="{5BE7E83E-8E3A-4473-A524-D428B653051D}"/>
              </a:ext>
            </a:extLst>
          </p:cNvPr>
          <p:cNvPicPr>
            <a:picLocks noGrp="1" noChangeAspect="1"/>
          </p:cNvPicPr>
          <p:nvPr>
            <p:ph idx="1"/>
          </p:nvPr>
        </p:nvPicPr>
        <p:blipFill>
          <a:blip r:embed="rId2"/>
          <a:stretch>
            <a:fillRect/>
          </a:stretch>
        </p:blipFill>
        <p:spPr>
          <a:xfrm>
            <a:off x="5072062" y="1095375"/>
            <a:ext cx="4905375" cy="4667250"/>
          </a:xfrm>
        </p:spPr>
      </p:pic>
      <p:sp>
        <p:nvSpPr>
          <p:cNvPr id="4" name="Espace réservé du texte 3">
            <a:extLst>
              <a:ext uri="{FF2B5EF4-FFF2-40B4-BE49-F238E27FC236}">
                <a16:creationId xmlns:a16="http://schemas.microsoft.com/office/drawing/2014/main" id="{DE889AF4-DFD5-456C-82DC-E3F507A9352C}"/>
              </a:ext>
            </a:extLst>
          </p:cNvPr>
          <p:cNvSpPr>
            <a:spLocks noGrp="1"/>
          </p:cNvSpPr>
          <p:nvPr>
            <p:ph type="body" sz="half" idx="2"/>
          </p:nvPr>
        </p:nvSpPr>
        <p:spPr/>
        <p:txBody>
          <a:bodyPr/>
          <a:lstStyle/>
          <a:p>
            <a:r>
              <a:rPr lang="fr-FR" dirty="0"/>
              <a:t>Source : </a:t>
            </a:r>
            <a:r>
              <a:rPr lang="fr-FR" dirty="0">
                <a:hlinkClick r:id="rId3"/>
              </a:rPr>
              <a:t>https://www.supinfo.com/articles/single/7087-modelisation-systemes-information</a:t>
            </a:r>
            <a:endParaRPr lang="fr-FR" dirty="0"/>
          </a:p>
          <a:p>
            <a:endParaRPr lang="fr-FR" dirty="0"/>
          </a:p>
        </p:txBody>
      </p:sp>
    </p:spTree>
    <p:extLst>
      <p:ext uri="{BB962C8B-B14F-4D97-AF65-F5344CB8AC3E}">
        <p14:creationId xmlns:p14="http://schemas.microsoft.com/office/powerpoint/2010/main" val="1246197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559A15-C0F2-43DE-8F1D-C84DF9083752}"/>
              </a:ext>
            </a:extLst>
          </p:cNvPr>
          <p:cNvSpPr>
            <a:spLocks noGrp="1"/>
          </p:cNvSpPr>
          <p:nvPr>
            <p:ph type="title"/>
          </p:nvPr>
        </p:nvSpPr>
        <p:spPr/>
        <p:txBody>
          <a:bodyPr>
            <a:normAutofit/>
          </a:bodyPr>
          <a:lstStyle/>
          <a:p>
            <a:r>
              <a:rPr lang="fr-FR" dirty="0"/>
              <a:t>Exemples de flux d’information</a:t>
            </a:r>
            <a:br>
              <a:rPr lang="fr-FR" dirty="0"/>
            </a:br>
            <a:r>
              <a:rPr lang="fr-FR" sz="1600" dirty="0"/>
              <a:t>Source : </a:t>
            </a:r>
            <a:r>
              <a:rPr lang="fr-FR" sz="1600" dirty="0">
                <a:hlinkClick r:id="rId2"/>
              </a:rPr>
              <a:t>http://www.guillaumeriviere.name/estia/si/pub/SI_COURS-01_2012_Introduction.pdf</a:t>
            </a:r>
            <a:br>
              <a:rPr lang="fr-FR" sz="1600" dirty="0"/>
            </a:br>
            <a:endParaRPr lang="fr-FR" dirty="0"/>
          </a:p>
        </p:txBody>
      </p:sp>
      <p:pic>
        <p:nvPicPr>
          <p:cNvPr id="9" name="Espace réservé du contenu 5">
            <a:extLst>
              <a:ext uri="{FF2B5EF4-FFF2-40B4-BE49-F238E27FC236}">
                <a16:creationId xmlns:a16="http://schemas.microsoft.com/office/drawing/2014/main" id="{371A1502-1277-4253-9D61-0167A063D69A}"/>
              </a:ext>
            </a:extLst>
          </p:cNvPr>
          <p:cNvPicPr>
            <a:picLocks noGrp="1" noChangeAspect="1"/>
          </p:cNvPicPr>
          <p:nvPr>
            <p:ph idx="1"/>
          </p:nvPr>
        </p:nvPicPr>
        <p:blipFill>
          <a:blip r:embed="rId3"/>
          <a:stretch>
            <a:fillRect/>
          </a:stretch>
        </p:blipFill>
        <p:spPr>
          <a:xfrm>
            <a:off x="3868738" y="1439493"/>
            <a:ext cx="7315200" cy="3969488"/>
          </a:xfrm>
          <a:prstGeom prst="rect">
            <a:avLst/>
          </a:prstGeom>
        </p:spPr>
      </p:pic>
    </p:spTree>
    <p:extLst>
      <p:ext uri="{BB962C8B-B14F-4D97-AF65-F5344CB8AC3E}">
        <p14:creationId xmlns:p14="http://schemas.microsoft.com/office/powerpoint/2010/main" val="2842320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F422B8-9F82-415F-A881-8E16BFADBB98}"/>
              </a:ext>
            </a:extLst>
          </p:cNvPr>
          <p:cNvSpPr>
            <a:spLocks noGrp="1"/>
          </p:cNvSpPr>
          <p:nvPr>
            <p:ph type="title"/>
          </p:nvPr>
        </p:nvSpPr>
        <p:spPr/>
        <p:txBody>
          <a:bodyPr/>
          <a:lstStyle/>
          <a:p>
            <a:r>
              <a:rPr lang="fr-FR" dirty="0"/>
              <a:t>Veille et « canaux » d’information</a:t>
            </a:r>
          </a:p>
        </p:txBody>
      </p:sp>
      <p:pic>
        <p:nvPicPr>
          <p:cNvPr id="4" name="Espace réservé du contenu 3">
            <a:extLst>
              <a:ext uri="{FF2B5EF4-FFF2-40B4-BE49-F238E27FC236}">
                <a16:creationId xmlns:a16="http://schemas.microsoft.com/office/drawing/2014/main" id="{C2C2831F-1CDC-4B39-A1E6-7766EAD22C06}"/>
              </a:ext>
            </a:extLst>
          </p:cNvPr>
          <p:cNvPicPr>
            <a:picLocks noGrp="1" noChangeAspect="1"/>
          </p:cNvPicPr>
          <p:nvPr>
            <p:ph idx="1"/>
          </p:nvPr>
        </p:nvPicPr>
        <p:blipFill>
          <a:blip r:embed="rId2"/>
          <a:stretch>
            <a:fillRect/>
          </a:stretch>
        </p:blipFill>
        <p:spPr>
          <a:xfrm>
            <a:off x="3788230" y="863600"/>
            <a:ext cx="6765702" cy="5121275"/>
          </a:xfrm>
          <a:prstGeom prst="rect">
            <a:avLst/>
          </a:prstGeom>
        </p:spPr>
      </p:pic>
    </p:spTree>
    <p:extLst>
      <p:ext uri="{BB962C8B-B14F-4D97-AF65-F5344CB8AC3E}">
        <p14:creationId xmlns:p14="http://schemas.microsoft.com/office/powerpoint/2010/main" val="3968646644"/>
      </p:ext>
    </p:extLst>
  </p:cSld>
  <p:clrMapOvr>
    <a:masterClrMapping/>
  </p:clrMapOvr>
</p:sld>
</file>

<file path=ppt/theme/theme1.xml><?xml version="1.0" encoding="utf-8"?>
<a:theme xmlns:a="http://schemas.openxmlformats.org/drawingml/2006/main" name="Cadr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TM03457475[[fn=Cadre]]</Template>
  <TotalTime>55</TotalTime>
  <Words>174</Words>
  <Application>Microsoft Office PowerPoint</Application>
  <PresentationFormat>Grand écran</PresentationFormat>
  <Paragraphs>22</Paragraphs>
  <Slides>8</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8</vt:i4>
      </vt:variant>
    </vt:vector>
  </HeadingPairs>
  <TitlesOfParts>
    <vt:vector size="11" baseType="lpstr">
      <vt:lpstr>Corbel</vt:lpstr>
      <vt:lpstr>Wingdings 2</vt:lpstr>
      <vt:lpstr>Cadre</vt:lpstr>
      <vt:lpstr>Veille – Approche systémique</vt:lpstr>
      <vt:lpstr>Information et pilotage des entreprises </vt:lpstr>
      <vt:lpstr>Système</vt:lpstr>
      <vt:lpstr>Augmentation du volume d’information</vt:lpstr>
      <vt:lpstr>Modalités d’évolution des Système d’information automatisé</vt:lpstr>
      <vt:lpstr>Fonctions du SI</vt:lpstr>
      <vt:lpstr>Exemples de flux d’information Source : http://www.guillaumeriviere.name/estia/si/pub/SI_COURS-01_2012_Introduction.pdf </vt:lpstr>
      <vt:lpstr>Veille et « canaux » d’information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Veille – Approche systémique</dc:title>
  <dc:creator>Georges Cherry</dc:creator>
  <cp:lastModifiedBy>Georges Cherry</cp:lastModifiedBy>
  <cp:revision>6</cp:revision>
  <dcterms:created xsi:type="dcterms:W3CDTF">2018-10-30T08:08:07Z</dcterms:created>
  <dcterms:modified xsi:type="dcterms:W3CDTF">2018-10-30T09:03:47Z</dcterms:modified>
</cp:coreProperties>
</file>