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85" r:id="rId2"/>
    <p:sldId id="282" r:id="rId3"/>
    <p:sldId id="283" r:id="rId4"/>
    <p:sldId id="290" r:id="rId5"/>
    <p:sldId id="280" r:id="rId6"/>
    <p:sldId id="289" r:id="rId7"/>
    <p:sldId id="291" r:id="rId8"/>
    <p:sldId id="292" r:id="rId9"/>
    <p:sldId id="29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SI" initials="jmp" lastIdx="21" clrIdx="0"/>
  <p:cmAuthor id="1" name="Rectorat" initials="R" lastIdx="20" clrIdx="1"/>
  <p:cmAuthor id="2" name="Jean-Michel Paguet" initials="jmp"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75942" autoAdjust="0"/>
  </p:normalViewPr>
  <p:slideViewPr>
    <p:cSldViewPr>
      <p:cViewPr varScale="1">
        <p:scale>
          <a:sx n="55" d="100"/>
          <a:sy n="55" d="100"/>
        </p:scale>
        <p:origin x="1782" y="66"/>
      </p:cViewPr>
      <p:guideLst>
        <p:guide orient="horz" pos="2160"/>
        <p:guide pos="2880"/>
      </p:guideLst>
    </p:cSldViewPr>
  </p:slideViewPr>
  <p:outlineViewPr>
    <p:cViewPr>
      <p:scale>
        <a:sx n="33" d="100"/>
        <a:sy n="33" d="100"/>
      </p:scale>
      <p:origin x="0" y="44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395E15-97B7-4015-B3BD-7C6A5F1F5019}"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fr-FR"/>
        </a:p>
      </dgm:t>
    </dgm:pt>
    <dgm:pt modelId="{8D8B6BE4-4493-46A9-944B-307A2DB8E571}">
      <dgm:prSet phldrT="[Texte]" custT="1"/>
      <dgm:spPr>
        <a:solidFill>
          <a:schemeClr val="accent5"/>
        </a:solidFill>
      </dgm:spPr>
      <dgm:t>
        <a:bodyPr/>
        <a:lstStyle/>
        <a:p>
          <a:r>
            <a:rPr lang="fr-FR" sz="3200" b="1" dirty="0">
              <a:solidFill>
                <a:schemeClr val="bg1"/>
              </a:solidFill>
            </a:rPr>
            <a:t>Phase 1</a:t>
          </a:r>
        </a:p>
      </dgm:t>
    </dgm:pt>
    <dgm:pt modelId="{409075ED-4023-465E-8E78-613061B20D90}" type="parTrans" cxnId="{02089459-30A5-4968-B4E5-38A1DA464A9F}">
      <dgm:prSet/>
      <dgm:spPr/>
      <dgm:t>
        <a:bodyPr/>
        <a:lstStyle/>
        <a:p>
          <a:endParaRPr lang="fr-FR"/>
        </a:p>
      </dgm:t>
    </dgm:pt>
    <dgm:pt modelId="{F2F5D8EE-542A-4A54-9F11-3A23B98CFBF9}" type="sibTrans" cxnId="{02089459-30A5-4968-B4E5-38A1DA464A9F}">
      <dgm:prSet/>
      <dgm:spPr/>
      <dgm:t>
        <a:bodyPr/>
        <a:lstStyle/>
        <a:p>
          <a:endParaRPr lang="fr-FR"/>
        </a:p>
      </dgm:t>
    </dgm:pt>
    <dgm:pt modelId="{B31A121D-3652-40CF-8073-B7321D144BB3}">
      <dgm:prSet phldrT="[Texte]" custT="1"/>
      <dgm:spPr>
        <a:solidFill>
          <a:srgbClr val="00B0F0">
            <a:alpha val="90000"/>
          </a:srgbClr>
        </a:solidFill>
        <a:ln>
          <a:solidFill>
            <a:schemeClr val="bg1">
              <a:alpha val="90000"/>
            </a:schemeClr>
          </a:solidFill>
        </a:ln>
      </dgm:spPr>
      <dgm:t>
        <a:bodyPr/>
        <a:lstStyle/>
        <a:p>
          <a:r>
            <a:rPr lang="fr-FR" sz="2000" dirty="0">
              <a:solidFill>
                <a:srgbClr val="FFFFFF"/>
              </a:solidFill>
            </a:rPr>
            <a:t>Entretien centré sur l'analyse</a:t>
          </a:r>
          <a:r>
            <a:rPr lang="fr-FR" sz="2000" dirty="0"/>
            <a:t> </a:t>
          </a:r>
          <a:r>
            <a:rPr lang="fr-FR" sz="2000" dirty="0">
              <a:solidFill>
                <a:schemeClr val="bg1"/>
              </a:solidFill>
            </a:rPr>
            <a:t>de l’organisation d’un processus (15’)</a:t>
          </a:r>
        </a:p>
      </dgm:t>
    </dgm:pt>
    <dgm:pt modelId="{644B335B-1D4B-4B48-AEC3-8776561F8E68}" type="parTrans" cxnId="{F2C5A088-9225-4F46-BEC7-686DC9ABFBE7}">
      <dgm:prSet/>
      <dgm:spPr/>
      <dgm:t>
        <a:bodyPr/>
        <a:lstStyle/>
        <a:p>
          <a:endParaRPr lang="fr-FR"/>
        </a:p>
      </dgm:t>
    </dgm:pt>
    <dgm:pt modelId="{72868B59-F65F-4339-8CD7-678B8C9F2ACC}" type="sibTrans" cxnId="{F2C5A088-9225-4F46-BEC7-686DC9ABFBE7}">
      <dgm:prSet/>
      <dgm:spPr/>
      <dgm:t>
        <a:bodyPr/>
        <a:lstStyle/>
        <a:p>
          <a:endParaRPr lang="fr-FR"/>
        </a:p>
      </dgm:t>
    </dgm:pt>
    <dgm:pt modelId="{05D8451B-B876-487A-96AF-2F9B74CD53C1}">
      <dgm:prSet phldrT="[Texte]" custT="1"/>
      <dgm:spPr>
        <a:solidFill>
          <a:srgbClr val="0070C0">
            <a:alpha val="90000"/>
          </a:srgbClr>
        </a:solidFill>
        <a:ln>
          <a:solidFill>
            <a:schemeClr val="bg1">
              <a:alpha val="90000"/>
            </a:schemeClr>
          </a:solidFill>
        </a:ln>
      </dgm:spPr>
      <dgm:t>
        <a:bodyPr/>
        <a:lstStyle/>
        <a:p>
          <a:r>
            <a:rPr lang="fr-FR" sz="2000" b="1" dirty="0">
              <a:solidFill>
                <a:schemeClr val="bg1"/>
              </a:solidFill>
            </a:rPr>
            <a:t>Ecrit</a:t>
          </a:r>
          <a:r>
            <a:rPr lang="fr-FR" sz="2000" b="1" baseline="0" dirty="0">
              <a:solidFill>
                <a:schemeClr val="bg1"/>
              </a:solidFill>
            </a:rPr>
            <a:t> </a:t>
          </a:r>
          <a:r>
            <a:rPr lang="fr-FR" sz="2000" baseline="0" dirty="0">
              <a:solidFill>
                <a:schemeClr val="bg1"/>
              </a:solidFill>
            </a:rPr>
            <a:t>de 12 pages maximum sur l’organisation d’un processus et  la veille</a:t>
          </a:r>
          <a:endParaRPr lang="fr-FR" sz="2000" dirty="0">
            <a:solidFill>
              <a:schemeClr val="bg1"/>
            </a:solidFill>
          </a:endParaRPr>
        </a:p>
      </dgm:t>
    </dgm:pt>
    <dgm:pt modelId="{ED3FEA3A-F077-42CA-91EB-5475A1791B13}" type="parTrans" cxnId="{E3B00EAC-97FF-4795-AFB5-468A06F7D7F5}">
      <dgm:prSet/>
      <dgm:spPr/>
      <dgm:t>
        <a:bodyPr/>
        <a:lstStyle/>
        <a:p>
          <a:endParaRPr lang="fr-FR"/>
        </a:p>
      </dgm:t>
    </dgm:pt>
    <dgm:pt modelId="{9E1BF9D8-91FF-4BE6-BBD3-07CD7BAD6F8B}" type="sibTrans" cxnId="{E3B00EAC-97FF-4795-AFB5-468A06F7D7F5}">
      <dgm:prSet/>
      <dgm:spPr/>
      <dgm:t>
        <a:bodyPr/>
        <a:lstStyle/>
        <a:p>
          <a:endParaRPr lang="fr-FR"/>
        </a:p>
      </dgm:t>
    </dgm:pt>
    <dgm:pt modelId="{70477DCF-BDC3-4E3D-8F79-70EB5C7041BD}">
      <dgm:prSet phldrT="[Texte]" custT="1"/>
      <dgm:spPr>
        <a:solidFill>
          <a:schemeClr val="accent5"/>
        </a:solidFill>
      </dgm:spPr>
      <dgm:t>
        <a:bodyPr/>
        <a:lstStyle/>
        <a:p>
          <a:r>
            <a:rPr lang="fr-FR" sz="3200" b="1" dirty="0">
              <a:solidFill>
                <a:schemeClr val="bg1"/>
              </a:solidFill>
            </a:rPr>
            <a:t>Phase 2</a:t>
          </a:r>
        </a:p>
      </dgm:t>
    </dgm:pt>
    <dgm:pt modelId="{8584BA43-EBED-48E1-9B05-59B951AB566F}" type="parTrans" cxnId="{66CE8A07-BBE2-4516-A426-05B6FDA50234}">
      <dgm:prSet/>
      <dgm:spPr/>
      <dgm:t>
        <a:bodyPr/>
        <a:lstStyle/>
        <a:p>
          <a:endParaRPr lang="fr-FR"/>
        </a:p>
      </dgm:t>
    </dgm:pt>
    <dgm:pt modelId="{CB1C92CD-D85D-446C-9B8D-35B7E617EDA6}" type="sibTrans" cxnId="{66CE8A07-BBE2-4516-A426-05B6FDA50234}">
      <dgm:prSet/>
      <dgm:spPr/>
      <dgm:t>
        <a:bodyPr/>
        <a:lstStyle/>
        <a:p>
          <a:endParaRPr lang="fr-FR"/>
        </a:p>
      </dgm:t>
    </dgm:pt>
    <dgm:pt modelId="{C19F11E9-24CA-4CC4-BD01-AB37168CE7CD}">
      <dgm:prSet phldrT="[Texte]"/>
      <dgm:spPr>
        <a:solidFill>
          <a:srgbClr val="00B0F0">
            <a:alpha val="90000"/>
          </a:srgbClr>
        </a:solidFill>
        <a:ln>
          <a:solidFill>
            <a:schemeClr val="bg1">
              <a:alpha val="90000"/>
            </a:schemeClr>
          </a:solidFill>
        </a:ln>
      </dgm:spPr>
      <dgm:t>
        <a:bodyPr/>
        <a:lstStyle/>
        <a:p>
          <a:r>
            <a:rPr lang="fr-FR" dirty="0">
              <a:solidFill>
                <a:schemeClr val="bg1"/>
              </a:solidFill>
            </a:rPr>
            <a:t>Entretien centré sur le parcours professionnel (15’)</a:t>
          </a:r>
        </a:p>
      </dgm:t>
    </dgm:pt>
    <dgm:pt modelId="{33AAA627-F0DE-4E7A-B566-829EE58E67F3}" type="parTrans" cxnId="{DD471718-EE48-4415-9C7C-52C6A5F19557}">
      <dgm:prSet/>
      <dgm:spPr/>
      <dgm:t>
        <a:bodyPr/>
        <a:lstStyle/>
        <a:p>
          <a:endParaRPr lang="fr-FR"/>
        </a:p>
      </dgm:t>
    </dgm:pt>
    <dgm:pt modelId="{17AF1D45-1B33-4A9B-B471-DE2FF567F242}" type="sibTrans" cxnId="{DD471718-EE48-4415-9C7C-52C6A5F19557}">
      <dgm:prSet/>
      <dgm:spPr/>
      <dgm:t>
        <a:bodyPr/>
        <a:lstStyle/>
        <a:p>
          <a:endParaRPr lang="fr-FR"/>
        </a:p>
      </dgm:t>
    </dgm:pt>
    <dgm:pt modelId="{BD01B80D-9407-46A3-9F60-EA617E7BF36F}">
      <dgm:prSet phldrT="[Texte]" custT="1"/>
      <dgm:spPr>
        <a:solidFill>
          <a:srgbClr val="0070C0"/>
        </a:solidFill>
        <a:ln>
          <a:solidFill>
            <a:schemeClr val="bg1">
              <a:alpha val="90000"/>
            </a:schemeClr>
          </a:solidFill>
        </a:ln>
      </dgm:spPr>
      <dgm:t>
        <a:bodyPr/>
        <a:lstStyle/>
        <a:p>
          <a:r>
            <a:rPr lang="fr-FR" sz="2000" dirty="0">
              <a:solidFill>
                <a:schemeClr val="bg1"/>
              </a:solidFill>
            </a:rPr>
            <a:t>Analyse réflexive du parcours à partir du passeport </a:t>
          </a:r>
          <a:r>
            <a:rPr lang="fr-FR" sz="2000" dirty="0">
              <a:solidFill>
                <a:srgbClr val="FFFFFF"/>
              </a:solidFill>
            </a:rPr>
            <a:t>professionnel</a:t>
          </a:r>
        </a:p>
      </dgm:t>
    </dgm:pt>
    <dgm:pt modelId="{574D74F6-5B0B-4EC5-A4F2-CE9962C3BA38}" type="parTrans" cxnId="{A45C62E8-47E4-4709-A98D-4DD98D102663}">
      <dgm:prSet/>
      <dgm:spPr/>
      <dgm:t>
        <a:bodyPr/>
        <a:lstStyle/>
        <a:p>
          <a:endParaRPr lang="fr-FR"/>
        </a:p>
      </dgm:t>
    </dgm:pt>
    <dgm:pt modelId="{26866E25-F61D-4E8A-A135-21AB9ECC7892}" type="sibTrans" cxnId="{A45C62E8-47E4-4709-A98D-4DD98D102663}">
      <dgm:prSet/>
      <dgm:spPr/>
      <dgm:t>
        <a:bodyPr/>
        <a:lstStyle/>
        <a:p>
          <a:endParaRPr lang="fr-FR"/>
        </a:p>
      </dgm:t>
    </dgm:pt>
    <dgm:pt modelId="{34679332-23EA-45C2-984A-30D457362131}" type="pres">
      <dgm:prSet presAssocID="{7C395E15-97B7-4015-B3BD-7C6A5F1F5019}" presName="list" presStyleCnt="0">
        <dgm:presLayoutVars>
          <dgm:dir/>
          <dgm:animLvl val="lvl"/>
        </dgm:presLayoutVars>
      </dgm:prSet>
      <dgm:spPr/>
    </dgm:pt>
    <dgm:pt modelId="{069B3B79-B7C6-45D7-B71A-7E5E843180E9}" type="pres">
      <dgm:prSet presAssocID="{8D8B6BE4-4493-46A9-944B-307A2DB8E571}" presName="posSpace" presStyleCnt="0"/>
      <dgm:spPr/>
    </dgm:pt>
    <dgm:pt modelId="{D2848DF3-E9E9-4DB4-B5D2-616B938BFC10}" type="pres">
      <dgm:prSet presAssocID="{8D8B6BE4-4493-46A9-944B-307A2DB8E571}" presName="vertFlow" presStyleCnt="0"/>
      <dgm:spPr/>
    </dgm:pt>
    <dgm:pt modelId="{8E187281-0003-4BB3-87E1-0A3FC32F58AF}" type="pres">
      <dgm:prSet presAssocID="{8D8B6BE4-4493-46A9-944B-307A2DB8E571}" presName="topSpace" presStyleCnt="0"/>
      <dgm:spPr/>
    </dgm:pt>
    <dgm:pt modelId="{5FAA3745-4A4E-4DF2-8B29-DC5869747659}" type="pres">
      <dgm:prSet presAssocID="{8D8B6BE4-4493-46A9-944B-307A2DB8E571}" presName="firstComp" presStyleCnt="0"/>
      <dgm:spPr/>
    </dgm:pt>
    <dgm:pt modelId="{99FA941F-E54B-4525-A353-2A6BF4241EAD}" type="pres">
      <dgm:prSet presAssocID="{8D8B6BE4-4493-46A9-944B-307A2DB8E571}" presName="firstChild" presStyleLbl="bgAccFollowNode1" presStyleIdx="0" presStyleCnt="4" custScaleY="88602"/>
      <dgm:spPr/>
    </dgm:pt>
    <dgm:pt modelId="{51B16BB9-00C6-46DA-A5FD-399B746F8918}" type="pres">
      <dgm:prSet presAssocID="{8D8B6BE4-4493-46A9-944B-307A2DB8E571}" presName="firstChildTx" presStyleLbl="bgAccFollowNode1" presStyleIdx="0" presStyleCnt="4">
        <dgm:presLayoutVars>
          <dgm:bulletEnabled val="1"/>
        </dgm:presLayoutVars>
      </dgm:prSet>
      <dgm:spPr/>
    </dgm:pt>
    <dgm:pt modelId="{E9FC8D3C-15B9-419B-87DE-66CE63503B84}" type="pres">
      <dgm:prSet presAssocID="{05D8451B-B876-487A-96AF-2F9B74CD53C1}" presName="comp" presStyleCnt="0"/>
      <dgm:spPr/>
    </dgm:pt>
    <dgm:pt modelId="{9B9FA085-60DF-4DA5-9975-67D9A24B73B5}" type="pres">
      <dgm:prSet presAssocID="{05D8451B-B876-487A-96AF-2F9B74CD53C1}" presName="child" presStyleLbl="bgAccFollowNode1" presStyleIdx="1" presStyleCnt="4" custScaleY="107978"/>
      <dgm:spPr/>
    </dgm:pt>
    <dgm:pt modelId="{627E5103-4C7E-4C8B-93CA-2D5658B6F4A0}" type="pres">
      <dgm:prSet presAssocID="{05D8451B-B876-487A-96AF-2F9B74CD53C1}" presName="childTx" presStyleLbl="bgAccFollowNode1" presStyleIdx="1" presStyleCnt="4">
        <dgm:presLayoutVars>
          <dgm:bulletEnabled val="1"/>
        </dgm:presLayoutVars>
      </dgm:prSet>
      <dgm:spPr/>
    </dgm:pt>
    <dgm:pt modelId="{4573CD29-2E3A-43B5-A070-E81EF755C376}" type="pres">
      <dgm:prSet presAssocID="{8D8B6BE4-4493-46A9-944B-307A2DB8E571}" presName="negSpace" presStyleCnt="0"/>
      <dgm:spPr/>
    </dgm:pt>
    <dgm:pt modelId="{74C9A410-21D8-44D7-AE3D-ADA0EF8CB487}" type="pres">
      <dgm:prSet presAssocID="{8D8B6BE4-4493-46A9-944B-307A2DB8E571}" presName="circle" presStyleLbl="node1" presStyleIdx="0" presStyleCnt="2"/>
      <dgm:spPr/>
    </dgm:pt>
    <dgm:pt modelId="{9C672C9C-3350-4632-83B4-860931A01023}" type="pres">
      <dgm:prSet presAssocID="{F2F5D8EE-542A-4A54-9F11-3A23B98CFBF9}" presName="transSpace" presStyleCnt="0"/>
      <dgm:spPr/>
    </dgm:pt>
    <dgm:pt modelId="{CC734778-885D-4DCD-8F74-B00B80CFF1FA}" type="pres">
      <dgm:prSet presAssocID="{70477DCF-BDC3-4E3D-8F79-70EB5C7041BD}" presName="posSpace" presStyleCnt="0"/>
      <dgm:spPr/>
    </dgm:pt>
    <dgm:pt modelId="{982D168B-3E1E-4F0D-8CEA-71B88B4DEB29}" type="pres">
      <dgm:prSet presAssocID="{70477DCF-BDC3-4E3D-8F79-70EB5C7041BD}" presName="vertFlow" presStyleCnt="0"/>
      <dgm:spPr/>
    </dgm:pt>
    <dgm:pt modelId="{99D2BFB8-0CE9-4BA3-9BB7-7E304011BA06}" type="pres">
      <dgm:prSet presAssocID="{70477DCF-BDC3-4E3D-8F79-70EB5C7041BD}" presName="topSpace" presStyleCnt="0"/>
      <dgm:spPr/>
    </dgm:pt>
    <dgm:pt modelId="{95E03DCF-12EB-499A-9788-F366BE39DD0A}" type="pres">
      <dgm:prSet presAssocID="{70477DCF-BDC3-4E3D-8F79-70EB5C7041BD}" presName="firstComp" presStyleCnt="0"/>
      <dgm:spPr/>
    </dgm:pt>
    <dgm:pt modelId="{5BCF7186-4074-4F2B-BB78-78126BF17A5C}" type="pres">
      <dgm:prSet presAssocID="{70477DCF-BDC3-4E3D-8F79-70EB5C7041BD}" presName="firstChild" presStyleLbl="bgAccFollowNode1" presStyleIdx="2" presStyleCnt="4" custScaleY="91980"/>
      <dgm:spPr/>
    </dgm:pt>
    <dgm:pt modelId="{65AACF39-A06E-4DD7-AC77-7155E35170EE}" type="pres">
      <dgm:prSet presAssocID="{70477DCF-BDC3-4E3D-8F79-70EB5C7041BD}" presName="firstChildTx" presStyleLbl="bgAccFollowNode1" presStyleIdx="2" presStyleCnt="4">
        <dgm:presLayoutVars>
          <dgm:bulletEnabled val="1"/>
        </dgm:presLayoutVars>
      </dgm:prSet>
      <dgm:spPr/>
    </dgm:pt>
    <dgm:pt modelId="{F0D9F4E9-9337-4EA7-8974-4FF949C38094}" type="pres">
      <dgm:prSet presAssocID="{BD01B80D-9407-46A3-9F60-EA617E7BF36F}" presName="comp" presStyleCnt="0"/>
      <dgm:spPr/>
    </dgm:pt>
    <dgm:pt modelId="{264A6E5E-5629-436C-95F9-478C40527757}" type="pres">
      <dgm:prSet presAssocID="{BD01B80D-9407-46A3-9F60-EA617E7BF36F}" presName="child" presStyleLbl="bgAccFollowNode1" presStyleIdx="3" presStyleCnt="4"/>
      <dgm:spPr/>
    </dgm:pt>
    <dgm:pt modelId="{4FD8C315-CB54-4563-8FF8-74967411D8FC}" type="pres">
      <dgm:prSet presAssocID="{BD01B80D-9407-46A3-9F60-EA617E7BF36F}" presName="childTx" presStyleLbl="bgAccFollowNode1" presStyleIdx="3" presStyleCnt="4">
        <dgm:presLayoutVars>
          <dgm:bulletEnabled val="1"/>
        </dgm:presLayoutVars>
      </dgm:prSet>
      <dgm:spPr/>
    </dgm:pt>
    <dgm:pt modelId="{A224AD83-A12E-4C2F-A8D4-06546791B421}" type="pres">
      <dgm:prSet presAssocID="{70477DCF-BDC3-4E3D-8F79-70EB5C7041BD}" presName="negSpace" presStyleCnt="0"/>
      <dgm:spPr/>
    </dgm:pt>
    <dgm:pt modelId="{FA5F4419-2290-473B-8F68-18D2E0A91B3E}" type="pres">
      <dgm:prSet presAssocID="{70477DCF-BDC3-4E3D-8F79-70EB5C7041BD}" presName="circle" presStyleLbl="node1" presStyleIdx="1" presStyleCnt="2"/>
      <dgm:spPr/>
    </dgm:pt>
  </dgm:ptLst>
  <dgm:cxnLst>
    <dgm:cxn modelId="{57713105-9260-44E0-990E-99D5888985DD}" type="presOf" srcId="{C19F11E9-24CA-4CC4-BD01-AB37168CE7CD}" destId="{65AACF39-A06E-4DD7-AC77-7155E35170EE}" srcOrd="1" destOrd="0" presId="urn:microsoft.com/office/officeart/2005/8/layout/hList9"/>
    <dgm:cxn modelId="{66CE8A07-BBE2-4516-A426-05B6FDA50234}" srcId="{7C395E15-97B7-4015-B3BD-7C6A5F1F5019}" destId="{70477DCF-BDC3-4E3D-8F79-70EB5C7041BD}" srcOrd="1" destOrd="0" parTransId="{8584BA43-EBED-48E1-9B05-59B951AB566F}" sibTransId="{CB1C92CD-D85D-446C-9B8D-35B7E617EDA6}"/>
    <dgm:cxn modelId="{DD471718-EE48-4415-9C7C-52C6A5F19557}" srcId="{70477DCF-BDC3-4E3D-8F79-70EB5C7041BD}" destId="{C19F11E9-24CA-4CC4-BD01-AB37168CE7CD}" srcOrd="0" destOrd="0" parTransId="{33AAA627-F0DE-4E7A-B566-829EE58E67F3}" sibTransId="{17AF1D45-1B33-4A9B-B471-DE2FF567F242}"/>
    <dgm:cxn modelId="{984D9231-C21F-4532-9FA8-74D444150818}" type="presOf" srcId="{B31A121D-3652-40CF-8073-B7321D144BB3}" destId="{51B16BB9-00C6-46DA-A5FD-399B746F8918}" srcOrd="1" destOrd="0" presId="urn:microsoft.com/office/officeart/2005/8/layout/hList9"/>
    <dgm:cxn modelId="{35024A3B-F411-40FF-851B-20DC71073E25}" type="presOf" srcId="{7C395E15-97B7-4015-B3BD-7C6A5F1F5019}" destId="{34679332-23EA-45C2-984A-30D457362131}" srcOrd="0" destOrd="0" presId="urn:microsoft.com/office/officeart/2005/8/layout/hList9"/>
    <dgm:cxn modelId="{F67DED3D-94B3-4859-BF96-9C9159D6328F}" type="presOf" srcId="{C19F11E9-24CA-4CC4-BD01-AB37168CE7CD}" destId="{5BCF7186-4074-4F2B-BB78-78126BF17A5C}" srcOrd="0" destOrd="0" presId="urn:microsoft.com/office/officeart/2005/8/layout/hList9"/>
    <dgm:cxn modelId="{B2F9F25D-0F31-4023-85A5-2E49A0120125}" type="presOf" srcId="{70477DCF-BDC3-4E3D-8F79-70EB5C7041BD}" destId="{FA5F4419-2290-473B-8F68-18D2E0A91B3E}" srcOrd="0" destOrd="0" presId="urn:microsoft.com/office/officeart/2005/8/layout/hList9"/>
    <dgm:cxn modelId="{5804B25E-7796-4CFA-B83F-84A4BA0A1BFB}" type="presOf" srcId="{B31A121D-3652-40CF-8073-B7321D144BB3}" destId="{99FA941F-E54B-4525-A353-2A6BF4241EAD}" srcOrd="0" destOrd="0" presId="urn:microsoft.com/office/officeart/2005/8/layout/hList9"/>
    <dgm:cxn modelId="{DBE89B56-299D-4E48-BDA6-1C14570EA5B3}" type="presOf" srcId="{05D8451B-B876-487A-96AF-2F9B74CD53C1}" destId="{9B9FA085-60DF-4DA5-9975-67D9A24B73B5}" srcOrd="0" destOrd="0" presId="urn:microsoft.com/office/officeart/2005/8/layout/hList9"/>
    <dgm:cxn modelId="{02089459-30A5-4968-B4E5-38A1DA464A9F}" srcId="{7C395E15-97B7-4015-B3BD-7C6A5F1F5019}" destId="{8D8B6BE4-4493-46A9-944B-307A2DB8E571}" srcOrd="0" destOrd="0" parTransId="{409075ED-4023-465E-8E78-613061B20D90}" sibTransId="{F2F5D8EE-542A-4A54-9F11-3A23B98CFBF9}"/>
    <dgm:cxn modelId="{852E0683-1D22-4660-828B-F966D60937E9}" type="presOf" srcId="{05D8451B-B876-487A-96AF-2F9B74CD53C1}" destId="{627E5103-4C7E-4C8B-93CA-2D5658B6F4A0}" srcOrd="1" destOrd="0" presId="urn:microsoft.com/office/officeart/2005/8/layout/hList9"/>
    <dgm:cxn modelId="{F2C5A088-9225-4F46-BEC7-686DC9ABFBE7}" srcId="{8D8B6BE4-4493-46A9-944B-307A2DB8E571}" destId="{B31A121D-3652-40CF-8073-B7321D144BB3}" srcOrd="0" destOrd="0" parTransId="{644B335B-1D4B-4B48-AEC3-8776561F8E68}" sibTransId="{72868B59-F65F-4339-8CD7-678B8C9F2ACC}"/>
    <dgm:cxn modelId="{7D6EAA90-73F6-4B52-B94C-AC32F5D88497}" type="presOf" srcId="{BD01B80D-9407-46A3-9F60-EA617E7BF36F}" destId="{4FD8C315-CB54-4563-8FF8-74967411D8FC}" srcOrd="1" destOrd="0" presId="urn:microsoft.com/office/officeart/2005/8/layout/hList9"/>
    <dgm:cxn modelId="{F6B22D99-5D13-4A97-B0FA-C67C4186AC84}" type="presOf" srcId="{BD01B80D-9407-46A3-9F60-EA617E7BF36F}" destId="{264A6E5E-5629-436C-95F9-478C40527757}" srcOrd="0" destOrd="0" presId="urn:microsoft.com/office/officeart/2005/8/layout/hList9"/>
    <dgm:cxn modelId="{E3B00EAC-97FF-4795-AFB5-468A06F7D7F5}" srcId="{8D8B6BE4-4493-46A9-944B-307A2DB8E571}" destId="{05D8451B-B876-487A-96AF-2F9B74CD53C1}" srcOrd="1" destOrd="0" parTransId="{ED3FEA3A-F077-42CA-91EB-5475A1791B13}" sibTransId="{9E1BF9D8-91FF-4BE6-BBD3-07CD7BAD6F8B}"/>
    <dgm:cxn modelId="{7A0AD5DA-602F-4390-BA8F-DA3854CF7989}" type="presOf" srcId="{8D8B6BE4-4493-46A9-944B-307A2DB8E571}" destId="{74C9A410-21D8-44D7-AE3D-ADA0EF8CB487}" srcOrd="0" destOrd="0" presId="urn:microsoft.com/office/officeart/2005/8/layout/hList9"/>
    <dgm:cxn modelId="{A45C62E8-47E4-4709-A98D-4DD98D102663}" srcId="{70477DCF-BDC3-4E3D-8F79-70EB5C7041BD}" destId="{BD01B80D-9407-46A3-9F60-EA617E7BF36F}" srcOrd="1" destOrd="0" parTransId="{574D74F6-5B0B-4EC5-A4F2-CE9962C3BA38}" sibTransId="{26866E25-F61D-4E8A-A135-21AB9ECC7892}"/>
    <dgm:cxn modelId="{D4893A8F-0B4E-4760-A3DE-60F827423EDA}" type="presParOf" srcId="{34679332-23EA-45C2-984A-30D457362131}" destId="{069B3B79-B7C6-45D7-B71A-7E5E843180E9}" srcOrd="0" destOrd="0" presId="urn:microsoft.com/office/officeart/2005/8/layout/hList9"/>
    <dgm:cxn modelId="{5336AB93-1F3E-411A-A193-98FB68C16325}" type="presParOf" srcId="{34679332-23EA-45C2-984A-30D457362131}" destId="{D2848DF3-E9E9-4DB4-B5D2-616B938BFC10}" srcOrd="1" destOrd="0" presId="urn:microsoft.com/office/officeart/2005/8/layout/hList9"/>
    <dgm:cxn modelId="{8C776E95-E74F-4842-A916-982243F6A897}" type="presParOf" srcId="{D2848DF3-E9E9-4DB4-B5D2-616B938BFC10}" destId="{8E187281-0003-4BB3-87E1-0A3FC32F58AF}" srcOrd="0" destOrd="0" presId="urn:microsoft.com/office/officeart/2005/8/layout/hList9"/>
    <dgm:cxn modelId="{3EE89D8F-3E46-4CD0-AF4E-22E16B058AEF}" type="presParOf" srcId="{D2848DF3-E9E9-4DB4-B5D2-616B938BFC10}" destId="{5FAA3745-4A4E-4DF2-8B29-DC5869747659}" srcOrd="1" destOrd="0" presId="urn:microsoft.com/office/officeart/2005/8/layout/hList9"/>
    <dgm:cxn modelId="{AD138D3A-8AFF-435F-A896-789EAF683B70}" type="presParOf" srcId="{5FAA3745-4A4E-4DF2-8B29-DC5869747659}" destId="{99FA941F-E54B-4525-A353-2A6BF4241EAD}" srcOrd="0" destOrd="0" presId="urn:microsoft.com/office/officeart/2005/8/layout/hList9"/>
    <dgm:cxn modelId="{CA85E8EB-8D8C-407B-87CB-10811A9CED43}" type="presParOf" srcId="{5FAA3745-4A4E-4DF2-8B29-DC5869747659}" destId="{51B16BB9-00C6-46DA-A5FD-399B746F8918}" srcOrd="1" destOrd="0" presId="urn:microsoft.com/office/officeart/2005/8/layout/hList9"/>
    <dgm:cxn modelId="{CCF40F7E-27BB-4835-B44E-C4BA15433D06}" type="presParOf" srcId="{D2848DF3-E9E9-4DB4-B5D2-616B938BFC10}" destId="{E9FC8D3C-15B9-419B-87DE-66CE63503B84}" srcOrd="2" destOrd="0" presId="urn:microsoft.com/office/officeart/2005/8/layout/hList9"/>
    <dgm:cxn modelId="{4AAC29AF-8CC7-4CF1-B1F5-64FFDAFC6CED}" type="presParOf" srcId="{E9FC8D3C-15B9-419B-87DE-66CE63503B84}" destId="{9B9FA085-60DF-4DA5-9975-67D9A24B73B5}" srcOrd="0" destOrd="0" presId="urn:microsoft.com/office/officeart/2005/8/layout/hList9"/>
    <dgm:cxn modelId="{3582F4A1-37AF-4167-959C-CF40767C8953}" type="presParOf" srcId="{E9FC8D3C-15B9-419B-87DE-66CE63503B84}" destId="{627E5103-4C7E-4C8B-93CA-2D5658B6F4A0}" srcOrd="1" destOrd="0" presId="urn:microsoft.com/office/officeart/2005/8/layout/hList9"/>
    <dgm:cxn modelId="{B9995936-A762-4B35-823B-B065806A1B4A}" type="presParOf" srcId="{34679332-23EA-45C2-984A-30D457362131}" destId="{4573CD29-2E3A-43B5-A070-E81EF755C376}" srcOrd="2" destOrd="0" presId="urn:microsoft.com/office/officeart/2005/8/layout/hList9"/>
    <dgm:cxn modelId="{CEFD2E9F-93B4-4D02-A5EC-5EEC208B8681}" type="presParOf" srcId="{34679332-23EA-45C2-984A-30D457362131}" destId="{74C9A410-21D8-44D7-AE3D-ADA0EF8CB487}" srcOrd="3" destOrd="0" presId="urn:microsoft.com/office/officeart/2005/8/layout/hList9"/>
    <dgm:cxn modelId="{8308E58B-BC42-45F2-BB3D-8028AA9DCFA8}" type="presParOf" srcId="{34679332-23EA-45C2-984A-30D457362131}" destId="{9C672C9C-3350-4632-83B4-860931A01023}" srcOrd="4" destOrd="0" presId="urn:microsoft.com/office/officeart/2005/8/layout/hList9"/>
    <dgm:cxn modelId="{2C093E38-EA18-40F0-8474-2B4D465090CE}" type="presParOf" srcId="{34679332-23EA-45C2-984A-30D457362131}" destId="{CC734778-885D-4DCD-8F74-B00B80CFF1FA}" srcOrd="5" destOrd="0" presId="urn:microsoft.com/office/officeart/2005/8/layout/hList9"/>
    <dgm:cxn modelId="{B4D9F715-1E4D-493B-BB78-FFFBBDCFA28A}" type="presParOf" srcId="{34679332-23EA-45C2-984A-30D457362131}" destId="{982D168B-3E1E-4F0D-8CEA-71B88B4DEB29}" srcOrd="6" destOrd="0" presId="urn:microsoft.com/office/officeart/2005/8/layout/hList9"/>
    <dgm:cxn modelId="{7A6393EA-098C-425D-BCEA-DEF30F6AFB91}" type="presParOf" srcId="{982D168B-3E1E-4F0D-8CEA-71B88B4DEB29}" destId="{99D2BFB8-0CE9-4BA3-9BB7-7E304011BA06}" srcOrd="0" destOrd="0" presId="urn:microsoft.com/office/officeart/2005/8/layout/hList9"/>
    <dgm:cxn modelId="{D4595A58-9ABC-4610-B494-11773CDE855E}" type="presParOf" srcId="{982D168B-3E1E-4F0D-8CEA-71B88B4DEB29}" destId="{95E03DCF-12EB-499A-9788-F366BE39DD0A}" srcOrd="1" destOrd="0" presId="urn:microsoft.com/office/officeart/2005/8/layout/hList9"/>
    <dgm:cxn modelId="{4288AAFE-A9CF-45A5-9793-FEB31C617291}" type="presParOf" srcId="{95E03DCF-12EB-499A-9788-F366BE39DD0A}" destId="{5BCF7186-4074-4F2B-BB78-78126BF17A5C}" srcOrd="0" destOrd="0" presId="urn:microsoft.com/office/officeart/2005/8/layout/hList9"/>
    <dgm:cxn modelId="{AECB2EC4-F9DB-435A-B312-0F44983E3F2D}" type="presParOf" srcId="{95E03DCF-12EB-499A-9788-F366BE39DD0A}" destId="{65AACF39-A06E-4DD7-AC77-7155E35170EE}" srcOrd="1" destOrd="0" presId="urn:microsoft.com/office/officeart/2005/8/layout/hList9"/>
    <dgm:cxn modelId="{F634A65D-9273-4AEA-B36C-AE34FE8CD876}" type="presParOf" srcId="{982D168B-3E1E-4F0D-8CEA-71B88B4DEB29}" destId="{F0D9F4E9-9337-4EA7-8974-4FF949C38094}" srcOrd="2" destOrd="0" presId="urn:microsoft.com/office/officeart/2005/8/layout/hList9"/>
    <dgm:cxn modelId="{1955C9C1-9B3F-4CCF-A73C-B51FD3587397}" type="presParOf" srcId="{F0D9F4E9-9337-4EA7-8974-4FF949C38094}" destId="{264A6E5E-5629-436C-95F9-478C40527757}" srcOrd="0" destOrd="0" presId="urn:microsoft.com/office/officeart/2005/8/layout/hList9"/>
    <dgm:cxn modelId="{CE4E706F-7224-43F6-9C0A-8CE80E803276}" type="presParOf" srcId="{F0D9F4E9-9337-4EA7-8974-4FF949C38094}" destId="{4FD8C315-CB54-4563-8FF8-74967411D8FC}" srcOrd="1" destOrd="0" presId="urn:microsoft.com/office/officeart/2005/8/layout/hList9"/>
    <dgm:cxn modelId="{ADF9E80E-898C-435C-AFA7-4C5FEACFF80D}" type="presParOf" srcId="{34679332-23EA-45C2-984A-30D457362131}" destId="{A224AD83-A12E-4C2F-A8D4-06546791B421}" srcOrd="7" destOrd="0" presId="urn:microsoft.com/office/officeart/2005/8/layout/hList9"/>
    <dgm:cxn modelId="{ACDA6800-FD2E-4A0F-8B77-3D69A58C9F4E}" type="presParOf" srcId="{34679332-23EA-45C2-984A-30D457362131}" destId="{FA5F4419-2290-473B-8F68-18D2E0A91B3E}"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A941F-E54B-4525-A353-2A6BF4241EAD}">
      <dsp:nvSpPr>
        <dsp:cNvPr id="0" name=""/>
        <dsp:cNvSpPr/>
      </dsp:nvSpPr>
      <dsp:spPr>
        <a:xfrm>
          <a:off x="1441285" y="997287"/>
          <a:ext cx="2699245" cy="1595187"/>
        </a:xfrm>
        <a:prstGeom prst="rect">
          <a:avLst/>
        </a:prstGeom>
        <a:solidFill>
          <a:srgbClr val="00B0F0">
            <a:alpha val="90000"/>
          </a:srgbClr>
        </a:solidFill>
        <a:ln w="25400"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fr-FR" sz="2000" kern="1200" dirty="0">
              <a:solidFill>
                <a:srgbClr val="FFFFFF"/>
              </a:solidFill>
            </a:rPr>
            <a:t>Entretien centré sur l'analyse</a:t>
          </a:r>
          <a:r>
            <a:rPr lang="fr-FR" sz="2000" kern="1200" dirty="0"/>
            <a:t> </a:t>
          </a:r>
          <a:r>
            <a:rPr lang="fr-FR" sz="2000" kern="1200" dirty="0">
              <a:solidFill>
                <a:schemeClr val="bg1"/>
              </a:solidFill>
            </a:rPr>
            <a:t>de l’organisation d’un processus (15’)</a:t>
          </a:r>
        </a:p>
      </dsp:txBody>
      <dsp:txXfrm>
        <a:off x="1873164" y="997287"/>
        <a:ext cx="2267365" cy="1595187"/>
      </dsp:txXfrm>
    </dsp:sp>
    <dsp:sp modelId="{9B9FA085-60DF-4DA5-9975-67D9A24B73B5}">
      <dsp:nvSpPr>
        <dsp:cNvPr id="0" name=""/>
        <dsp:cNvSpPr/>
      </dsp:nvSpPr>
      <dsp:spPr>
        <a:xfrm>
          <a:off x="1441285" y="2592474"/>
          <a:ext cx="2699245" cy="1944032"/>
        </a:xfrm>
        <a:prstGeom prst="rect">
          <a:avLst/>
        </a:prstGeom>
        <a:solidFill>
          <a:srgbClr val="0070C0">
            <a:alpha val="90000"/>
          </a:srgbClr>
        </a:solidFill>
        <a:ln w="25400"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chemeClr val="bg1"/>
              </a:solidFill>
            </a:rPr>
            <a:t>Ecrit</a:t>
          </a:r>
          <a:r>
            <a:rPr lang="fr-FR" sz="2000" b="1" kern="1200" baseline="0" dirty="0">
              <a:solidFill>
                <a:schemeClr val="bg1"/>
              </a:solidFill>
            </a:rPr>
            <a:t> </a:t>
          </a:r>
          <a:r>
            <a:rPr lang="fr-FR" sz="2000" kern="1200" baseline="0" dirty="0">
              <a:solidFill>
                <a:schemeClr val="bg1"/>
              </a:solidFill>
            </a:rPr>
            <a:t>de 12 pages maximum sur l’organisation d’un processus et  la veille</a:t>
          </a:r>
          <a:endParaRPr lang="fr-FR" sz="2000" kern="1200" dirty="0">
            <a:solidFill>
              <a:schemeClr val="bg1"/>
            </a:solidFill>
          </a:endParaRPr>
        </a:p>
      </dsp:txBody>
      <dsp:txXfrm>
        <a:off x="1873164" y="2592474"/>
        <a:ext cx="2267365" cy="1944032"/>
      </dsp:txXfrm>
    </dsp:sp>
    <dsp:sp modelId="{74C9A410-21D8-44D7-AE3D-ADA0EF8CB487}">
      <dsp:nvSpPr>
        <dsp:cNvPr id="0" name=""/>
        <dsp:cNvSpPr/>
      </dsp:nvSpPr>
      <dsp:spPr>
        <a:xfrm>
          <a:off x="1687" y="277488"/>
          <a:ext cx="1799496" cy="1799496"/>
        </a:xfrm>
        <a:prstGeom prst="ellipse">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b="1" kern="1200" dirty="0">
              <a:solidFill>
                <a:schemeClr val="bg1"/>
              </a:solidFill>
            </a:rPr>
            <a:t>Phase 1</a:t>
          </a:r>
        </a:p>
      </dsp:txBody>
      <dsp:txXfrm>
        <a:off x="265217" y="541018"/>
        <a:ext cx="1272436" cy="1272436"/>
      </dsp:txXfrm>
    </dsp:sp>
    <dsp:sp modelId="{5BCF7186-4074-4F2B-BB78-78126BF17A5C}">
      <dsp:nvSpPr>
        <dsp:cNvPr id="0" name=""/>
        <dsp:cNvSpPr/>
      </dsp:nvSpPr>
      <dsp:spPr>
        <a:xfrm>
          <a:off x="5940027" y="997287"/>
          <a:ext cx="2699245" cy="1656004"/>
        </a:xfrm>
        <a:prstGeom prst="rect">
          <a:avLst/>
        </a:prstGeom>
        <a:solidFill>
          <a:srgbClr val="00B0F0">
            <a:alpha val="90000"/>
          </a:srgbClr>
        </a:solidFill>
        <a:ln w="25400"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marL="0" lvl="0" indent="0" algn="l" defTabSz="1022350">
            <a:lnSpc>
              <a:spcPct val="90000"/>
            </a:lnSpc>
            <a:spcBef>
              <a:spcPct val="0"/>
            </a:spcBef>
            <a:spcAft>
              <a:spcPct val="35000"/>
            </a:spcAft>
            <a:buNone/>
          </a:pPr>
          <a:r>
            <a:rPr lang="fr-FR" sz="2300" kern="1200" dirty="0">
              <a:solidFill>
                <a:schemeClr val="bg1"/>
              </a:solidFill>
            </a:rPr>
            <a:t>Entretien centré sur le parcours professionnel (15’)</a:t>
          </a:r>
        </a:p>
      </dsp:txBody>
      <dsp:txXfrm>
        <a:off x="6371906" y="997287"/>
        <a:ext cx="2267365" cy="1656004"/>
      </dsp:txXfrm>
    </dsp:sp>
    <dsp:sp modelId="{264A6E5E-5629-436C-95F9-478C40527757}">
      <dsp:nvSpPr>
        <dsp:cNvPr id="0" name=""/>
        <dsp:cNvSpPr/>
      </dsp:nvSpPr>
      <dsp:spPr>
        <a:xfrm>
          <a:off x="5940027" y="2653291"/>
          <a:ext cx="2699245" cy="1800396"/>
        </a:xfrm>
        <a:prstGeom prst="rect">
          <a:avLst/>
        </a:prstGeom>
        <a:solidFill>
          <a:srgbClr val="0070C0"/>
        </a:solidFill>
        <a:ln w="25400"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fr-FR" sz="2000" kern="1200" dirty="0">
              <a:solidFill>
                <a:schemeClr val="bg1"/>
              </a:solidFill>
            </a:rPr>
            <a:t>Analyse réflexive du parcours à partir du passeport </a:t>
          </a:r>
          <a:r>
            <a:rPr lang="fr-FR" sz="2000" kern="1200" dirty="0">
              <a:solidFill>
                <a:srgbClr val="FFFFFF"/>
              </a:solidFill>
            </a:rPr>
            <a:t>professionnel</a:t>
          </a:r>
        </a:p>
      </dsp:txBody>
      <dsp:txXfrm>
        <a:off x="6371906" y="2653291"/>
        <a:ext cx="2267365" cy="1800396"/>
      </dsp:txXfrm>
    </dsp:sp>
    <dsp:sp modelId="{FA5F4419-2290-473B-8F68-18D2E0A91B3E}">
      <dsp:nvSpPr>
        <dsp:cNvPr id="0" name=""/>
        <dsp:cNvSpPr/>
      </dsp:nvSpPr>
      <dsp:spPr>
        <a:xfrm>
          <a:off x="4500429" y="277488"/>
          <a:ext cx="1799496" cy="1799496"/>
        </a:xfrm>
        <a:prstGeom prst="ellipse">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b="1" kern="1200" dirty="0">
              <a:solidFill>
                <a:schemeClr val="bg1"/>
              </a:solidFill>
            </a:rPr>
            <a:t>Phase 2</a:t>
          </a:r>
        </a:p>
      </dsp:txBody>
      <dsp:txXfrm>
        <a:off x="4763959" y="541018"/>
        <a:ext cx="1272436" cy="1272436"/>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0901D5-C5FC-4A50-BDDC-7636C1B9B121}" type="datetimeFigureOut">
              <a:rPr lang="fr-FR" smtClean="0"/>
              <a:pPr/>
              <a:t>03/01/2019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75E4EC-F6B4-4D4A-9EF3-B1A09CE46109}" type="slidenum">
              <a:rPr lang="fr-FR" smtClean="0"/>
              <a:pPr/>
              <a:t>‹N°›</a:t>
            </a:fld>
            <a:endParaRPr lang="fr-FR"/>
          </a:p>
        </p:txBody>
      </p:sp>
    </p:spTree>
    <p:extLst>
      <p:ext uri="{BB962C8B-B14F-4D97-AF65-F5344CB8AC3E}">
        <p14:creationId xmlns:p14="http://schemas.microsoft.com/office/powerpoint/2010/main" val="2264192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C8F35-31DC-4796-8533-2C172E0E5FC2}" type="datetimeFigureOut">
              <a:rPr lang="fr-FR" smtClean="0"/>
              <a:pPr/>
              <a:t>03/01/2019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FC6FAE-3279-4A73-AC10-264F63C4BA1B}" type="slidenum">
              <a:rPr lang="fr-FR" smtClean="0"/>
              <a:pPr/>
              <a:t>‹N°›</a:t>
            </a:fld>
            <a:endParaRPr lang="fr-FR"/>
          </a:p>
        </p:txBody>
      </p:sp>
    </p:spTree>
    <p:extLst>
      <p:ext uri="{BB962C8B-B14F-4D97-AF65-F5344CB8AC3E}">
        <p14:creationId xmlns:p14="http://schemas.microsoft.com/office/powerpoint/2010/main" val="143875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L’évaluation</a:t>
            </a:r>
            <a:r>
              <a:rPr lang="fr-FR" baseline="0" dirty="0"/>
              <a:t> porte sur deux objets distincts :</a:t>
            </a:r>
          </a:p>
          <a:p>
            <a:r>
              <a:rPr lang="fr-FR" baseline="0" dirty="0"/>
              <a:t>1/ une analyse de l’organisation d’un processus menée par le candidat en milieu professionnel, à l’occasion d’un ou plusieurs stages ou lors de son expérience professionnelle, et / ou à l’occasion des travaux en ateliers professionnel et des activités de veille réalisées soit en milieu professionnel, soit en atelier professionnel.</a:t>
            </a:r>
          </a:p>
          <a:p>
            <a:r>
              <a:rPr lang="fr-FR" baseline="0" dirty="0"/>
              <a:t>2/ Une analyse réflexive du parcours du candidat à partir de son passeport professionnel</a:t>
            </a:r>
            <a:endParaRPr lang="fr-FR" dirty="0"/>
          </a:p>
        </p:txBody>
      </p:sp>
      <p:sp>
        <p:nvSpPr>
          <p:cNvPr id="4" name="Espace réservé du numéro de diapositive 3"/>
          <p:cNvSpPr>
            <a:spLocks noGrp="1"/>
          </p:cNvSpPr>
          <p:nvPr>
            <p:ph type="sldNum" sz="quarter" idx="10"/>
          </p:nvPr>
        </p:nvSpPr>
        <p:spPr/>
        <p:txBody>
          <a:bodyPr/>
          <a:lstStyle/>
          <a:p>
            <a:fld id="{2BFC6FAE-3279-4A73-AC10-264F63C4BA1B}" type="slidenum">
              <a:rPr lang="fr-FR" smtClean="0"/>
              <a:pPr/>
              <a:t>2</a:t>
            </a:fld>
            <a:endParaRPr lang="fr-FR"/>
          </a:p>
        </p:txBody>
      </p:sp>
    </p:spTree>
    <p:extLst>
      <p:ext uri="{BB962C8B-B14F-4D97-AF65-F5344CB8AC3E}">
        <p14:creationId xmlns:p14="http://schemas.microsoft.com/office/powerpoint/2010/main" val="3265635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BFC6FAE-3279-4A73-AC10-264F63C4BA1B}" type="slidenum">
              <a:rPr lang="fr-FR" smtClean="0"/>
              <a:pPr/>
              <a:t>3</a:t>
            </a:fld>
            <a:endParaRPr lang="fr-FR"/>
          </a:p>
        </p:txBody>
      </p:sp>
    </p:spTree>
    <p:extLst>
      <p:ext uri="{BB962C8B-B14F-4D97-AF65-F5344CB8AC3E}">
        <p14:creationId xmlns:p14="http://schemas.microsoft.com/office/powerpoint/2010/main" val="1339395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Question : que faire si le stage porte sur du P5 ou P6</a:t>
            </a:r>
            <a:r>
              <a:rPr lang="fr-FR" baseline="0" dirty="0"/>
              <a:t> ?...conseiller de faire le deuxième stage sur le cœur de métier, car l’épreuve ne porte pas sur les deux autres processus. Le stage reste exploitable néanmoins pour l’épreuve E5 en en retirant des SP de cette épreuve,</a:t>
            </a:r>
          </a:p>
          <a:p>
            <a:endParaRPr lang="fr-FR" baseline="0" dirty="0"/>
          </a:p>
          <a:p>
            <a:r>
              <a:rPr lang="fr-FR" baseline="0" dirty="0"/>
              <a:t>NB : l’épreuve ne vise pas à évaluer la maîtrise technique sur les activités </a:t>
            </a:r>
            <a:r>
              <a:rPr lang="fr-FR" baseline="0"/>
              <a:t>du référentiel (il y a E41 pour cela)</a:t>
            </a:r>
            <a:endParaRPr lang="fr-FR" dirty="0"/>
          </a:p>
        </p:txBody>
      </p:sp>
      <p:sp>
        <p:nvSpPr>
          <p:cNvPr id="4" name="Espace réservé du numéro de diapositive 3"/>
          <p:cNvSpPr>
            <a:spLocks noGrp="1"/>
          </p:cNvSpPr>
          <p:nvPr>
            <p:ph type="sldNum" sz="quarter" idx="10"/>
          </p:nvPr>
        </p:nvSpPr>
        <p:spPr/>
        <p:txBody>
          <a:bodyPr/>
          <a:lstStyle/>
          <a:p>
            <a:fld id="{2BFC6FAE-3279-4A73-AC10-264F63C4BA1B}" type="slidenum">
              <a:rPr lang="fr-FR" smtClean="0"/>
              <a:pPr/>
              <a:t>4</a:t>
            </a:fld>
            <a:endParaRPr lang="fr-FR"/>
          </a:p>
        </p:txBody>
      </p:sp>
    </p:spTree>
    <p:extLst>
      <p:ext uri="{BB962C8B-B14F-4D97-AF65-F5344CB8AC3E}">
        <p14:creationId xmlns:p14="http://schemas.microsoft.com/office/powerpoint/2010/main" val="1354694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a:t>Référentiel page 106</a:t>
            </a:r>
          </a:p>
          <a:p>
            <a:r>
              <a:rPr lang="fr-FR" dirty="0"/>
              <a:t>Cette</a:t>
            </a:r>
            <a:r>
              <a:rPr lang="fr-FR" baseline="0" dirty="0"/>
              <a:t> épreuve vise à évaluer les compétences liées </a:t>
            </a:r>
            <a:r>
              <a:rPr lang="fr-FR" b="1" baseline="0" dirty="0"/>
              <a:t>au parcours de professionnalisation </a:t>
            </a:r>
            <a:r>
              <a:rPr lang="fr-FR" baseline="0" dirty="0"/>
              <a:t>du candidat et en particulier la capacité du candidat à :</a:t>
            </a:r>
          </a:p>
          <a:p>
            <a:pPr marL="171450" indent="-171450">
              <a:buFontTx/>
              <a:buChar char="-"/>
            </a:pPr>
            <a:r>
              <a:rPr lang="fr-FR" baseline="0" dirty="0"/>
              <a:t>Caractériser et analyser les choix organisationnels en matière de SICG et de veille informationnelle,</a:t>
            </a:r>
          </a:p>
          <a:p>
            <a:pPr marL="171450" indent="-171450">
              <a:buFontTx/>
              <a:buChar char="-"/>
            </a:pPr>
            <a:r>
              <a:rPr lang="fr-FR" baseline="0" dirty="0"/>
              <a:t>Conduire une analyse réflexive sur sa professionnalité nécessaire à son adaptation à des situations professionnelles variées,</a:t>
            </a:r>
          </a:p>
          <a:p>
            <a:pPr marL="171450" indent="-171450">
              <a:buFontTx/>
              <a:buChar char="-"/>
            </a:pPr>
            <a:r>
              <a:rPr lang="fr-FR" baseline="0" dirty="0"/>
              <a:t>Communiquer à partir de la production de documents professionnels écrits et l’utilisation de modes de communication adaptés au contexte des situations professionnelles vécues ou simulées.</a:t>
            </a:r>
            <a:endParaRPr lang="fr-FR" dirty="0"/>
          </a:p>
        </p:txBody>
      </p:sp>
      <p:sp>
        <p:nvSpPr>
          <p:cNvPr id="4" name="Espace réservé du numéro de diapositive 3"/>
          <p:cNvSpPr>
            <a:spLocks noGrp="1"/>
          </p:cNvSpPr>
          <p:nvPr>
            <p:ph type="sldNum" sz="quarter" idx="10"/>
          </p:nvPr>
        </p:nvSpPr>
        <p:spPr/>
        <p:txBody>
          <a:bodyPr/>
          <a:lstStyle/>
          <a:p>
            <a:fld id="{2BFC6FAE-3279-4A73-AC10-264F63C4BA1B}" type="slidenum">
              <a:rPr lang="fr-FR" smtClean="0"/>
              <a:pPr/>
              <a:t>5</a:t>
            </a:fld>
            <a:endParaRPr lang="fr-FR"/>
          </a:p>
        </p:txBody>
      </p:sp>
    </p:spTree>
    <p:extLst>
      <p:ext uri="{BB962C8B-B14F-4D97-AF65-F5344CB8AC3E}">
        <p14:creationId xmlns:p14="http://schemas.microsoft.com/office/powerpoint/2010/main" val="1035271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Forme :</a:t>
            </a:r>
          </a:p>
          <a:p>
            <a:pPr lvl="1"/>
            <a:r>
              <a:rPr lang="fr-FR" dirty="0"/>
              <a:t>Nombre de pages ? =&gt; 12 maximum (circulaire page 6) sans annexe +</a:t>
            </a:r>
            <a:r>
              <a:rPr lang="fr-FR" baseline="0" dirty="0"/>
              <a:t> dit en séminaire : 10 pages pour l’organisation d’un processus et 2 pages pour la veille</a:t>
            </a:r>
            <a:endParaRPr lang="fr-FR" dirty="0"/>
          </a:p>
          <a:p>
            <a:pPr lvl="1"/>
            <a:r>
              <a:rPr lang="fr-FR" dirty="0"/>
              <a:t>Plan type ou pas ? =&gt; pas de plan type : laisser l’initiative de la structuration au candidat,</a:t>
            </a:r>
            <a:r>
              <a:rPr lang="fr-FR" baseline="0" dirty="0"/>
              <a:t> et l’aider dans cette conception lors des ateliers pro en septembre</a:t>
            </a:r>
            <a:endParaRPr lang="fr-FR" dirty="0"/>
          </a:p>
          <a:p>
            <a:pPr lvl="1"/>
            <a:r>
              <a:rPr lang="fr-FR" dirty="0"/>
              <a:t>Schémas acceptés ou pas ? =&gt; l’analyse d’un processus est une activité caractéristiques du P7, reprise dans les processus 1 à 4 et les AP, donc le schéma est un bon outil de représentation</a:t>
            </a:r>
            <a:r>
              <a:rPr lang="fr-FR" baseline="0" dirty="0"/>
              <a:t>, Seule condition peut être : pas de copier coller d’un schéma interne à l’entreprise, et toujours un schéma doit toujours être commenté,</a:t>
            </a:r>
            <a:endParaRPr lang="fr-FR" dirty="0"/>
          </a:p>
          <a:p>
            <a:endParaRPr lang="fr-FR" dirty="0"/>
          </a:p>
          <a:p>
            <a:r>
              <a:rPr lang="fr-FR" dirty="0"/>
              <a:t>Fond :</a:t>
            </a:r>
          </a:p>
          <a:p>
            <a:pPr lvl="1"/>
            <a:r>
              <a:rPr lang="fr-FR" dirty="0"/>
              <a:t>1,Processus = ? Ceux du référentiel ou autre acceptation ? =&gt; </a:t>
            </a:r>
            <a:r>
              <a:rPr lang="fr-FR" dirty="0" err="1"/>
              <a:t>cf</a:t>
            </a:r>
            <a:r>
              <a:rPr lang="fr-FR" dirty="0"/>
              <a:t> diapo spécifique</a:t>
            </a:r>
          </a:p>
          <a:p>
            <a:pPr lvl="1"/>
            <a:r>
              <a:rPr lang="fr-FR" dirty="0"/>
              <a:t>un seul ou plusieurs processus ? =&gt; un seul processus de l’entreprise, mais qui peut recouvrir</a:t>
            </a:r>
            <a:r>
              <a:rPr lang="fr-FR" baseline="0" dirty="0"/>
              <a:t> plusieurs processus au sens du référentiel,</a:t>
            </a:r>
            <a:endParaRPr lang="fr-FR" dirty="0"/>
          </a:p>
          <a:p>
            <a:pPr marL="457200" marR="0" lvl="1" indent="0" algn="l" defTabSz="914400" rtl="0" eaLnBrk="1" fontAlgn="auto" latinLnBrk="0" hangingPunct="1">
              <a:lnSpc>
                <a:spcPct val="100000"/>
              </a:lnSpc>
              <a:spcBef>
                <a:spcPts val="0"/>
              </a:spcBef>
              <a:spcAft>
                <a:spcPts val="0"/>
              </a:spcAft>
              <a:buClrTx/>
              <a:buSzTx/>
              <a:buFontTx/>
              <a:buNone/>
              <a:tabLst/>
              <a:defRPr/>
            </a:pPr>
            <a:r>
              <a:rPr lang="fr-FR" dirty="0"/>
              <a:t>2,Qu’est-ce qu’analyser un processus ? =&gt; </a:t>
            </a:r>
            <a:r>
              <a:rPr lang="fr-FR" dirty="0" err="1"/>
              <a:t>cf</a:t>
            </a:r>
            <a:r>
              <a:rPr lang="fr-FR" dirty="0"/>
              <a:t> diapo spécifique</a:t>
            </a:r>
          </a:p>
          <a:p>
            <a:pPr lvl="1"/>
            <a:r>
              <a:rPr lang="fr-FR" dirty="0"/>
              <a:t>3,Description de l’entreprise ? du SI ? de l’organisation info ? =&gt;Il ne s'agit pas à proprement parler d'une présentation exhaustive de l'entreprise -de type "plaquette"-, mais plutôt d'une présentation du contexte dans lequel le processus a été analysé. Il est important que l'étudiant(e) sache situer le processus et les modalités de traitement par rapport aux spécificités de l'entreprise d'accueil. L'intérêt sera de faire le lien entre le système d'information comptable, l'organisation interne, le système d'information mis en œuvre, et le processus étudié.</a:t>
            </a:r>
          </a:p>
          <a:p>
            <a:pPr lvl="1"/>
            <a:r>
              <a:rPr lang="fr-FR" dirty="0"/>
              <a:t>4,liste des tâches ? Faut-il un descriptif de toutes les tâches réalisées ?</a:t>
            </a:r>
          </a:p>
          <a:p>
            <a:pPr lvl="1"/>
            <a:r>
              <a:rPr lang="fr-FR" dirty="0"/>
              <a:t>=&gt;Non. SI des tâches réalisées sont présentées dans le dossier, ce ne peut être qu'en rapport avec "l'analyse de l'organisation d'un processus".</a:t>
            </a:r>
          </a:p>
          <a:p>
            <a:pPr lvl="1"/>
            <a:r>
              <a:rPr lang="fr-FR" dirty="0"/>
              <a:t>5, Faut-il décrire les deux stages ? =&gt; Non, puisque l'écrit proposé porte sur l'analyse d'un processus. On peut cependant très bien imaginer une analyse comparative de l'organisation du même processus dans deux lieux de stage différents.</a:t>
            </a:r>
          </a:p>
          <a:p>
            <a:r>
              <a:rPr lang="fr-FR" dirty="0"/>
              <a:t>6, Veille : une seule veille pour l’ensemble des deux stages ? =&gt; cf. référentiel : « l</a:t>
            </a:r>
            <a:r>
              <a:rPr lang="fr-FR" sz="1200" b="0" i="0" u="none" strike="noStrike" kern="1200" baseline="0" dirty="0">
                <a:solidFill>
                  <a:schemeClr val="tx1"/>
                </a:solidFill>
                <a:latin typeface="+mn-lt"/>
                <a:ea typeface="+mn-ea"/>
                <a:cs typeface="+mn-cs"/>
              </a:rPr>
              <a:t>es activités de veille réalisées soit en milieu professionnel, soit en ateliers professionnel » donc au choix du candidat, selon ce qu’il a vu ou fait en stage ou en classe.</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p>
          <a:p>
            <a:endParaRPr lang="fr-FR" dirty="0"/>
          </a:p>
        </p:txBody>
      </p:sp>
      <p:sp>
        <p:nvSpPr>
          <p:cNvPr id="4" name="Espace réservé du numéro de diapositive 3"/>
          <p:cNvSpPr>
            <a:spLocks noGrp="1"/>
          </p:cNvSpPr>
          <p:nvPr>
            <p:ph type="sldNum" sz="quarter" idx="10"/>
          </p:nvPr>
        </p:nvSpPr>
        <p:spPr/>
        <p:txBody>
          <a:bodyPr/>
          <a:lstStyle/>
          <a:p>
            <a:fld id="{2BFC6FAE-3279-4A73-AC10-264F63C4BA1B}" type="slidenum">
              <a:rPr lang="fr-FR" smtClean="0"/>
              <a:pPr/>
              <a:t>7</a:t>
            </a:fld>
            <a:endParaRPr lang="fr-FR"/>
          </a:p>
        </p:txBody>
      </p:sp>
    </p:spTree>
    <p:extLst>
      <p:ext uri="{BB962C8B-B14F-4D97-AF65-F5344CB8AC3E}">
        <p14:creationId xmlns:p14="http://schemas.microsoft.com/office/powerpoint/2010/main" val="2395638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r>
              <a:rPr lang="fr-FR"/>
              <a:t>13/06/2016</a:t>
            </a:r>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3926101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13/06/2016</a:t>
            </a:r>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3224468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13/06/2016</a:t>
            </a:r>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420191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a:defRPr>
                <a:solidFill>
                  <a:schemeClr val="accent4">
                    <a:lumMod val="50000"/>
                  </a:schemeClr>
                </a:solidFill>
              </a:defRPr>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r>
              <a:rPr lang="fr-FR" dirty="0"/>
              <a:t>13/06/2016</a:t>
            </a:r>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1485754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r>
              <a:rPr lang="fr-FR"/>
              <a:t>13/06/2016</a:t>
            </a:r>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10441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13/06/2016</a:t>
            </a:r>
          </a:p>
        </p:txBody>
      </p:sp>
      <p:sp>
        <p:nvSpPr>
          <p:cNvPr id="6" name="Espace réservé du pied de page 5"/>
          <p:cNvSpPr>
            <a:spLocks noGrp="1"/>
          </p:cNvSpPr>
          <p:nvPr>
            <p:ph type="ftr" sz="quarter" idx="11"/>
          </p:nvPr>
        </p:nvSpPr>
        <p:spPr/>
        <p:txBody>
          <a:bodyPr/>
          <a:lstStyle/>
          <a:p>
            <a:r>
              <a:rPr lang="fr-FR"/>
              <a:t>BTS CG</a:t>
            </a:r>
          </a:p>
        </p:txBody>
      </p:sp>
      <p:sp>
        <p:nvSpPr>
          <p:cNvPr id="7" name="Espace réservé du numéro de diapositive 6"/>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3837648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13/06/2016</a:t>
            </a:r>
          </a:p>
        </p:txBody>
      </p:sp>
      <p:sp>
        <p:nvSpPr>
          <p:cNvPr id="8" name="Espace réservé du pied de page 7"/>
          <p:cNvSpPr>
            <a:spLocks noGrp="1"/>
          </p:cNvSpPr>
          <p:nvPr>
            <p:ph type="ftr" sz="quarter" idx="11"/>
          </p:nvPr>
        </p:nvSpPr>
        <p:spPr/>
        <p:txBody>
          <a:bodyPr/>
          <a:lstStyle/>
          <a:p>
            <a:r>
              <a:rPr lang="fr-FR"/>
              <a:t>BTS CG</a:t>
            </a:r>
          </a:p>
        </p:txBody>
      </p:sp>
      <p:sp>
        <p:nvSpPr>
          <p:cNvPr id="9" name="Espace réservé du numéro de diapositive 8"/>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1582683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t>13/06/2016</a:t>
            </a:r>
          </a:p>
        </p:txBody>
      </p:sp>
      <p:sp>
        <p:nvSpPr>
          <p:cNvPr id="4" name="Espace réservé du pied de page 3"/>
          <p:cNvSpPr>
            <a:spLocks noGrp="1"/>
          </p:cNvSpPr>
          <p:nvPr>
            <p:ph type="ftr" sz="quarter" idx="11"/>
          </p:nvPr>
        </p:nvSpPr>
        <p:spPr/>
        <p:txBody>
          <a:bodyPr/>
          <a:lstStyle/>
          <a:p>
            <a:r>
              <a:rPr lang="fr-FR"/>
              <a:t>BTS CG</a:t>
            </a:r>
          </a:p>
        </p:txBody>
      </p:sp>
      <p:sp>
        <p:nvSpPr>
          <p:cNvPr id="5" name="Espace réservé du numéro de diapositive 4"/>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460816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13/06/2016</a:t>
            </a:r>
          </a:p>
        </p:txBody>
      </p:sp>
      <p:sp>
        <p:nvSpPr>
          <p:cNvPr id="3" name="Espace réservé du pied de page 2"/>
          <p:cNvSpPr>
            <a:spLocks noGrp="1"/>
          </p:cNvSpPr>
          <p:nvPr>
            <p:ph type="ftr" sz="quarter" idx="11"/>
          </p:nvPr>
        </p:nvSpPr>
        <p:spPr/>
        <p:txBody>
          <a:bodyPr/>
          <a:lstStyle/>
          <a:p>
            <a:r>
              <a:rPr lang="fr-FR"/>
              <a:t>BTS CG</a:t>
            </a:r>
          </a:p>
        </p:txBody>
      </p:sp>
      <p:sp>
        <p:nvSpPr>
          <p:cNvPr id="4" name="Espace réservé du numéro de diapositive 3"/>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326061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13/06/2016</a:t>
            </a:r>
          </a:p>
        </p:txBody>
      </p:sp>
      <p:sp>
        <p:nvSpPr>
          <p:cNvPr id="6" name="Espace réservé du pied de page 5"/>
          <p:cNvSpPr>
            <a:spLocks noGrp="1"/>
          </p:cNvSpPr>
          <p:nvPr>
            <p:ph type="ftr" sz="quarter" idx="11"/>
          </p:nvPr>
        </p:nvSpPr>
        <p:spPr/>
        <p:txBody>
          <a:bodyPr/>
          <a:lstStyle/>
          <a:p>
            <a:r>
              <a:rPr lang="fr-FR"/>
              <a:t>BTS CG</a:t>
            </a:r>
          </a:p>
        </p:txBody>
      </p:sp>
      <p:sp>
        <p:nvSpPr>
          <p:cNvPr id="7" name="Espace réservé du numéro de diapositive 6"/>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1380776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13/06/2016</a:t>
            </a:r>
          </a:p>
        </p:txBody>
      </p:sp>
      <p:sp>
        <p:nvSpPr>
          <p:cNvPr id="6" name="Espace réservé du pied de page 5"/>
          <p:cNvSpPr>
            <a:spLocks noGrp="1"/>
          </p:cNvSpPr>
          <p:nvPr>
            <p:ph type="ftr" sz="quarter" idx="11"/>
          </p:nvPr>
        </p:nvSpPr>
        <p:spPr/>
        <p:txBody>
          <a:bodyPr/>
          <a:lstStyle/>
          <a:p>
            <a:r>
              <a:rPr lang="fr-FR"/>
              <a:t>BTS CG</a:t>
            </a:r>
          </a:p>
        </p:txBody>
      </p:sp>
      <p:sp>
        <p:nvSpPr>
          <p:cNvPr id="7" name="Espace réservé du numéro de diapositive 6"/>
          <p:cNvSpPr>
            <a:spLocks noGrp="1"/>
          </p:cNvSpPr>
          <p:nvPr>
            <p:ph type="sldNum" sz="quarter" idx="12"/>
          </p:nvPr>
        </p:nvSpPr>
        <p:spPr/>
        <p:txBody>
          <a:bodyPr/>
          <a:lstStyle/>
          <a:p>
            <a:fld id="{751F1E87-D35C-4E55-AE57-ABA6AC50BFDB}" type="slidenum">
              <a:rPr lang="fr-FR" smtClean="0"/>
              <a:pPr/>
              <a:t>‹N°›</a:t>
            </a:fld>
            <a:endParaRPr lang="fr-FR"/>
          </a:p>
        </p:txBody>
      </p:sp>
    </p:spTree>
    <p:extLst>
      <p:ext uri="{BB962C8B-B14F-4D97-AF65-F5344CB8AC3E}">
        <p14:creationId xmlns:p14="http://schemas.microsoft.com/office/powerpoint/2010/main" val="1549319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6858142" cy="1458327"/>
          </a:xfrm>
          <a:prstGeom prst="rect">
            <a:avLst/>
          </a:prstGeom>
          <a:gradFill flip="none" rotWithShape="1">
            <a:gsLst>
              <a:gs pos="0">
                <a:schemeClr val="accent2">
                  <a:lumMod val="0"/>
                  <a:lumOff val="100000"/>
                </a:schemeClr>
              </a:gs>
              <a:gs pos="100000">
                <a:srgbClr val="8FCAF3"/>
              </a:gs>
              <a:gs pos="100000">
                <a:schemeClr val="accent1">
                  <a:tint val="44500"/>
                  <a:satMod val="160000"/>
                </a:schemeClr>
              </a:gs>
              <a:gs pos="100000">
                <a:schemeClr val="accent1">
                  <a:tint val="23500"/>
                  <a:satMod val="160000"/>
                </a:schemeClr>
              </a:gs>
            </a:gsLst>
            <a:path path="rect">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457200" y="274638"/>
            <a:ext cx="8229600" cy="1143000"/>
          </a:xfrm>
          <a:prstGeom prst="rect">
            <a:avLst/>
          </a:prstGeom>
          <a:noFill/>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13/06/2016</a:t>
            </a: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2000" b="1">
                <a:solidFill>
                  <a:schemeClr val="accent6"/>
                </a:solidFill>
              </a:defRPr>
            </a:lvl1pPr>
          </a:lstStyle>
          <a:p>
            <a:r>
              <a:rPr lang="fr-FR" dirty="0"/>
              <a:t>BTS CG</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1F1E87-D35C-4E55-AE57-ABA6AC50BFDB}" type="slidenum">
              <a:rPr lang="fr-FR" smtClean="0"/>
              <a:pPr/>
              <a:t>‹N°›</a:t>
            </a:fld>
            <a:endParaRPr lang="fr-FR"/>
          </a:p>
        </p:txBody>
      </p:sp>
      <p:pic>
        <p:nvPicPr>
          <p:cNvPr id="9" name="Imag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732240" y="0"/>
            <a:ext cx="2429944" cy="1465256"/>
          </a:xfrm>
          <a:prstGeom prst="rect">
            <a:avLst/>
          </a:prstGeom>
        </p:spPr>
      </p:pic>
    </p:spTree>
    <p:extLst>
      <p:ext uri="{BB962C8B-B14F-4D97-AF65-F5344CB8AC3E}">
        <p14:creationId xmlns:p14="http://schemas.microsoft.com/office/powerpoint/2010/main" val="754330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spcBef>
          <a:spcPct val="0"/>
        </a:spcBef>
        <a:buNone/>
        <a:defRPr sz="4400" b="1" kern="1200">
          <a:solidFill>
            <a:schemeClr val="accent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chemeClr val="accent3"/>
          </a:solidFill>
          <a:latin typeface="+mn-lt"/>
          <a:ea typeface="+mn-ea"/>
          <a:cs typeface="+mn-cs"/>
        </a:defRPr>
      </a:lvl1pPr>
      <a:lvl2pPr marL="742950" indent="-285750" algn="l" defTabSz="914400" rtl="0" eaLnBrk="1" latinLnBrk="0" hangingPunct="1">
        <a:spcBef>
          <a:spcPct val="20000"/>
        </a:spcBef>
        <a:buFont typeface="Wingdings" pitchFamily="2" charset="2"/>
        <a:buChar char="§"/>
        <a:defRPr sz="2800" kern="1200">
          <a:solidFill>
            <a:schemeClr val="accent1"/>
          </a:solidFill>
          <a:latin typeface="+mn-lt"/>
          <a:ea typeface="+mn-ea"/>
          <a:cs typeface="+mn-cs"/>
        </a:defRPr>
      </a:lvl2pPr>
      <a:lvl3pPr marL="1143000" indent="-228600" algn="l" defTabSz="914400" rtl="0" eaLnBrk="1" latinLnBrk="0" hangingPunct="1">
        <a:spcBef>
          <a:spcPct val="20000"/>
        </a:spcBef>
        <a:buFont typeface="Courier New" pitchFamily="49" charset="0"/>
        <a:buChar char="o"/>
        <a:defRPr sz="2400" kern="1200">
          <a:solidFill>
            <a:schemeClr val="accent5"/>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6"/>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Pr&#233;sentationSICG.docx" TargetMode="Externa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Épreuve E6 - Parcours de professionnalisation</a:t>
            </a:r>
            <a:br>
              <a:rPr lang="fr-FR" dirty="0"/>
            </a:br>
            <a:r>
              <a:rPr lang="fr-FR" dirty="0"/>
              <a:t>EXTRAITS</a:t>
            </a:r>
            <a:br>
              <a:rPr lang="fr-FR" dirty="0"/>
            </a:br>
            <a:endParaRPr lang="fr-FR" dirty="0"/>
          </a:p>
        </p:txBody>
      </p:sp>
      <p:sp>
        <p:nvSpPr>
          <p:cNvPr id="4" name="Espace réservé de la date 3"/>
          <p:cNvSpPr>
            <a:spLocks noGrp="1"/>
          </p:cNvSpPr>
          <p:nvPr>
            <p:ph type="dt" sz="half" idx="10"/>
          </p:nvPr>
        </p:nvSpPr>
        <p:spPr/>
        <p:txBody>
          <a:bodyPr/>
          <a:lstStyle/>
          <a:p>
            <a:r>
              <a:rPr lang="fr-FR" dirty="0"/>
              <a:t>13/06/2016</a:t>
            </a:r>
          </a:p>
        </p:txBody>
      </p:sp>
      <p:sp>
        <p:nvSpPr>
          <p:cNvPr id="5" name="Espace réservé du pied de page 4"/>
          <p:cNvSpPr>
            <a:spLocks noGrp="1"/>
          </p:cNvSpPr>
          <p:nvPr>
            <p:ph type="ftr" sz="quarter" idx="11"/>
          </p:nvPr>
        </p:nvSpPr>
        <p:spPr>
          <a:xfrm>
            <a:off x="1907704" y="6356350"/>
            <a:ext cx="6120680" cy="365125"/>
          </a:xfrm>
        </p:spPr>
        <p:txBody>
          <a:bodyPr/>
          <a:lstStyle/>
          <a:p>
            <a:r>
              <a:rPr lang="fr-FR" dirty="0"/>
              <a:t>BTS CG – Académie de Grenoble formation juin 2016</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1</a:t>
            </a:fld>
            <a:endParaRPr lang="fr-FR"/>
          </a:p>
        </p:txBody>
      </p:sp>
      <p:sp>
        <p:nvSpPr>
          <p:cNvPr id="8" name="Sous-titre 7">
            <a:extLst>
              <a:ext uri="{FF2B5EF4-FFF2-40B4-BE49-F238E27FC236}">
                <a16:creationId xmlns:a16="http://schemas.microsoft.com/office/drawing/2014/main" id="{3E772B92-26C1-43A4-A65C-EA35E452D365}"/>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75680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229600" cy="1143000"/>
          </a:xfrm>
        </p:spPr>
        <p:txBody>
          <a:bodyPr>
            <a:normAutofit fontScale="90000"/>
          </a:bodyPr>
          <a:lstStyle/>
          <a:p>
            <a:r>
              <a:rPr lang="fr-FR" dirty="0"/>
              <a:t>E6 : Parcours de </a:t>
            </a:r>
            <a:br>
              <a:rPr lang="fr-FR" dirty="0"/>
            </a:br>
            <a:r>
              <a:rPr lang="fr-FR" dirty="0"/>
              <a:t>professionnalisation </a:t>
            </a:r>
            <a:r>
              <a:rPr lang="fr-FR" sz="2700" dirty="0"/>
              <a:t>(orale ponctuelle)</a:t>
            </a:r>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399195779"/>
              </p:ext>
            </p:extLst>
          </p:nvPr>
        </p:nvGraphicFramePr>
        <p:xfrm>
          <a:off x="251520" y="1556792"/>
          <a:ext cx="8640960" cy="4813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pied de page 3"/>
          <p:cNvSpPr>
            <a:spLocks noGrp="1"/>
          </p:cNvSpPr>
          <p:nvPr>
            <p:ph type="ftr" sz="quarter" idx="11"/>
          </p:nvPr>
        </p:nvSpPr>
        <p:spPr/>
        <p:txBody>
          <a:bodyPr/>
          <a:lstStyle/>
          <a:p>
            <a:r>
              <a:rPr lang="fr-FR"/>
              <a:t>BTS CG</a:t>
            </a:r>
          </a:p>
        </p:txBody>
      </p:sp>
      <p:sp>
        <p:nvSpPr>
          <p:cNvPr id="5" name="Espace réservé du numéro de diapositive 4"/>
          <p:cNvSpPr>
            <a:spLocks noGrp="1"/>
          </p:cNvSpPr>
          <p:nvPr>
            <p:ph type="sldNum" sz="quarter" idx="12"/>
          </p:nvPr>
        </p:nvSpPr>
        <p:spPr/>
        <p:txBody>
          <a:bodyPr/>
          <a:lstStyle/>
          <a:p>
            <a:fld id="{751F1E87-D35C-4E55-AE57-ABA6AC50BFDB}" type="slidenum">
              <a:rPr lang="fr-FR" smtClean="0"/>
              <a:pPr/>
              <a:t>2</a:t>
            </a:fld>
            <a:endParaRPr lang="fr-FR"/>
          </a:p>
        </p:txBody>
      </p:sp>
      <p:sp>
        <p:nvSpPr>
          <p:cNvPr id="3" name="Espace réservé de la date 2"/>
          <p:cNvSpPr>
            <a:spLocks noGrp="1"/>
          </p:cNvSpPr>
          <p:nvPr>
            <p:ph type="dt" sz="half" idx="10"/>
          </p:nvPr>
        </p:nvSpPr>
        <p:spPr/>
        <p:txBody>
          <a:bodyPr/>
          <a:lstStyle/>
          <a:p>
            <a:r>
              <a:rPr lang="fr-FR"/>
              <a:t>13/06/2016</a:t>
            </a:r>
            <a:endParaRPr lang="fr-FR" dirty="0"/>
          </a:p>
        </p:txBody>
      </p:sp>
    </p:spTree>
    <p:extLst>
      <p:ext uri="{BB962C8B-B14F-4D97-AF65-F5344CB8AC3E}">
        <p14:creationId xmlns:p14="http://schemas.microsoft.com/office/powerpoint/2010/main" val="1825932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graphicEl>
                                              <a:dgm id="{74C9A410-21D8-44D7-AE3D-ADA0EF8CB487}"/>
                                            </p:graphicEl>
                                          </p:spTgt>
                                        </p:tgtEl>
                                        <p:attrNameLst>
                                          <p:attrName>style.visibility</p:attrName>
                                        </p:attrNameLst>
                                      </p:cBhvr>
                                      <p:to>
                                        <p:strVal val="visible"/>
                                      </p:to>
                                    </p:set>
                                    <p:anim calcmode="lin" valueType="num">
                                      <p:cBhvr additive="base">
                                        <p:cTn id="7" dur="1000" fill="hold"/>
                                        <p:tgtEl>
                                          <p:spTgt spid="9">
                                            <p:graphicEl>
                                              <a:dgm id="{74C9A410-21D8-44D7-AE3D-ADA0EF8CB487}"/>
                                            </p:graphic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9">
                                            <p:graphicEl>
                                              <a:dgm id="{74C9A410-21D8-44D7-AE3D-ADA0EF8CB487}"/>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graphicEl>
                                              <a:dgm id="{99FA941F-E54B-4525-A353-2A6BF4241EAD}"/>
                                            </p:graphicEl>
                                          </p:spTgt>
                                        </p:tgtEl>
                                        <p:attrNameLst>
                                          <p:attrName>style.visibility</p:attrName>
                                        </p:attrNameLst>
                                      </p:cBhvr>
                                      <p:to>
                                        <p:strVal val="visible"/>
                                      </p:to>
                                    </p:set>
                                    <p:anim calcmode="lin" valueType="num">
                                      <p:cBhvr additive="base">
                                        <p:cTn id="13" dur="1000" fill="hold"/>
                                        <p:tgtEl>
                                          <p:spTgt spid="9">
                                            <p:graphicEl>
                                              <a:dgm id="{99FA941F-E54B-4525-A353-2A6BF4241EAD}"/>
                                            </p:graphic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9">
                                            <p:graphicEl>
                                              <a:dgm id="{99FA941F-E54B-4525-A353-2A6BF4241EAD}"/>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
                                            <p:graphicEl>
                                              <a:dgm id="{9B9FA085-60DF-4DA5-9975-67D9A24B73B5}"/>
                                            </p:graphicEl>
                                          </p:spTgt>
                                        </p:tgtEl>
                                        <p:attrNameLst>
                                          <p:attrName>style.visibility</p:attrName>
                                        </p:attrNameLst>
                                      </p:cBhvr>
                                      <p:to>
                                        <p:strVal val="visible"/>
                                      </p:to>
                                    </p:set>
                                    <p:anim calcmode="lin" valueType="num">
                                      <p:cBhvr additive="base">
                                        <p:cTn id="19" dur="1000" fill="hold"/>
                                        <p:tgtEl>
                                          <p:spTgt spid="9">
                                            <p:graphicEl>
                                              <a:dgm id="{9B9FA085-60DF-4DA5-9975-67D9A24B73B5}"/>
                                            </p:graphic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9">
                                            <p:graphicEl>
                                              <a:dgm id="{9B9FA085-60DF-4DA5-9975-67D9A24B73B5}"/>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
                                            <p:graphicEl>
                                              <a:dgm id="{FA5F4419-2290-473B-8F68-18D2E0A91B3E}"/>
                                            </p:graphicEl>
                                          </p:spTgt>
                                        </p:tgtEl>
                                        <p:attrNameLst>
                                          <p:attrName>style.visibility</p:attrName>
                                        </p:attrNameLst>
                                      </p:cBhvr>
                                      <p:to>
                                        <p:strVal val="visible"/>
                                      </p:to>
                                    </p:set>
                                    <p:anim calcmode="lin" valueType="num">
                                      <p:cBhvr additive="base">
                                        <p:cTn id="25" dur="1000" fill="hold"/>
                                        <p:tgtEl>
                                          <p:spTgt spid="9">
                                            <p:graphicEl>
                                              <a:dgm id="{FA5F4419-2290-473B-8F68-18D2E0A91B3E}"/>
                                            </p:graphic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9">
                                            <p:graphicEl>
                                              <a:dgm id="{FA5F4419-2290-473B-8F68-18D2E0A91B3E}"/>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
                                            <p:graphicEl>
                                              <a:dgm id="{5BCF7186-4074-4F2B-BB78-78126BF17A5C}"/>
                                            </p:graphicEl>
                                          </p:spTgt>
                                        </p:tgtEl>
                                        <p:attrNameLst>
                                          <p:attrName>style.visibility</p:attrName>
                                        </p:attrNameLst>
                                      </p:cBhvr>
                                      <p:to>
                                        <p:strVal val="visible"/>
                                      </p:to>
                                    </p:set>
                                    <p:anim calcmode="lin" valueType="num">
                                      <p:cBhvr additive="base">
                                        <p:cTn id="31" dur="1000" fill="hold"/>
                                        <p:tgtEl>
                                          <p:spTgt spid="9">
                                            <p:graphicEl>
                                              <a:dgm id="{5BCF7186-4074-4F2B-BB78-78126BF17A5C}"/>
                                            </p:graphic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9">
                                            <p:graphicEl>
                                              <a:dgm id="{5BCF7186-4074-4F2B-BB78-78126BF17A5C}"/>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
                                            <p:graphicEl>
                                              <a:dgm id="{264A6E5E-5629-436C-95F9-478C40527757}"/>
                                            </p:graphicEl>
                                          </p:spTgt>
                                        </p:tgtEl>
                                        <p:attrNameLst>
                                          <p:attrName>style.visibility</p:attrName>
                                        </p:attrNameLst>
                                      </p:cBhvr>
                                      <p:to>
                                        <p:strVal val="visible"/>
                                      </p:to>
                                    </p:set>
                                    <p:anim calcmode="lin" valueType="num">
                                      <p:cBhvr additive="base">
                                        <p:cTn id="37" dur="1000" fill="hold"/>
                                        <p:tgtEl>
                                          <p:spTgt spid="9">
                                            <p:graphicEl>
                                              <a:dgm id="{264A6E5E-5629-436C-95F9-478C40527757}"/>
                                            </p:graphic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9">
                                            <p:graphicEl>
                                              <a:dgm id="{264A6E5E-5629-436C-95F9-478C40527757}"/>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229600" cy="1143000"/>
          </a:xfrm>
        </p:spPr>
        <p:txBody>
          <a:bodyPr>
            <a:normAutofit/>
          </a:bodyPr>
          <a:lstStyle/>
          <a:p>
            <a:r>
              <a:rPr lang="fr-FR" dirty="0"/>
              <a:t>E6 – critères d’évaluation</a:t>
            </a:r>
            <a:endParaRPr lang="fr-FR" sz="2700" dirty="0"/>
          </a:p>
        </p:txBody>
      </p:sp>
      <p:sp>
        <p:nvSpPr>
          <p:cNvPr id="5" name="Espace réservé du numéro de diapositive 4"/>
          <p:cNvSpPr>
            <a:spLocks noGrp="1"/>
          </p:cNvSpPr>
          <p:nvPr>
            <p:ph type="sldNum" sz="quarter" idx="12"/>
          </p:nvPr>
        </p:nvSpPr>
        <p:spPr/>
        <p:txBody>
          <a:bodyPr/>
          <a:lstStyle/>
          <a:p>
            <a:fld id="{751F1E87-D35C-4E55-AE57-ABA6AC50BFDB}" type="slidenum">
              <a:rPr lang="fr-FR" smtClean="0"/>
              <a:pPr/>
              <a:t>3</a:t>
            </a:fld>
            <a:endParaRPr lang="fr-F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375535220"/>
              </p:ext>
            </p:extLst>
          </p:nvPr>
        </p:nvGraphicFramePr>
        <p:xfrm>
          <a:off x="251520" y="1574858"/>
          <a:ext cx="8435280" cy="4539840"/>
        </p:xfrm>
        <a:graphic>
          <a:graphicData uri="http://schemas.openxmlformats.org/drawingml/2006/table">
            <a:tbl>
              <a:tblPr firstRow="1" firstCol="1" bandRow="1">
                <a:tableStyleId>{5C22544A-7EE6-4342-B048-85BDC9FD1C3A}</a:tableStyleId>
              </a:tblPr>
              <a:tblGrid>
                <a:gridCol w="6840760">
                  <a:extLst>
                    <a:ext uri="{9D8B030D-6E8A-4147-A177-3AD203B41FA5}">
                      <a16:colId xmlns:a16="http://schemas.microsoft.com/office/drawing/2014/main" val="20000"/>
                    </a:ext>
                  </a:extLst>
                </a:gridCol>
                <a:gridCol w="398630">
                  <a:extLst>
                    <a:ext uri="{9D8B030D-6E8A-4147-A177-3AD203B41FA5}">
                      <a16:colId xmlns:a16="http://schemas.microsoft.com/office/drawing/2014/main" val="20001"/>
                    </a:ext>
                  </a:extLst>
                </a:gridCol>
                <a:gridCol w="398630">
                  <a:extLst>
                    <a:ext uri="{9D8B030D-6E8A-4147-A177-3AD203B41FA5}">
                      <a16:colId xmlns:a16="http://schemas.microsoft.com/office/drawing/2014/main" val="20002"/>
                    </a:ext>
                  </a:extLst>
                </a:gridCol>
                <a:gridCol w="398630">
                  <a:extLst>
                    <a:ext uri="{9D8B030D-6E8A-4147-A177-3AD203B41FA5}">
                      <a16:colId xmlns:a16="http://schemas.microsoft.com/office/drawing/2014/main" val="20003"/>
                    </a:ext>
                  </a:extLst>
                </a:gridCol>
                <a:gridCol w="398630">
                  <a:extLst>
                    <a:ext uri="{9D8B030D-6E8A-4147-A177-3AD203B41FA5}">
                      <a16:colId xmlns:a16="http://schemas.microsoft.com/office/drawing/2014/main" val="20004"/>
                    </a:ext>
                  </a:extLst>
                </a:gridCol>
              </a:tblGrid>
              <a:tr h="413982">
                <a:tc>
                  <a:txBody>
                    <a:bodyPr/>
                    <a:lstStyle/>
                    <a:p>
                      <a:pPr marL="404495" indent="-22225">
                        <a:spcAft>
                          <a:spcPts val="0"/>
                        </a:spcAft>
                      </a:pPr>
                      <a:r>
                        <a:rPr lang="fr-FR" sz="1800" dirty="0">
                          <a:solidFill>
                            <a:schemeClr val="accent1">
                              <a:lumMod val="50000"/>
                            </a:schemeClr>
                          </a:solidFill>
                          <a:effectLst/>
                        </a:rPr>
                        <a:t> </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spcAft>
                          <a:spcPts val="0"/>
                        </a:spcAft>
                      </a:pPr>
                      <a:r>
                        <a:rPr lang="fr-FR" sz="1800" i="1" dirty="0">
                          <a:solidFill>
                            <a:schemeClr val="accent1">
                              <a:lumMod val="50000"/>
                            </a:schemeClr>
                          </a:solidFill>
                          <a:effectLst/>
                        </a:rPr>
                        <a:t>TI</a:t>
                      </a:r>
                      <a:endParaRPr lang="fr-FR" sz="1200" i="1"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spcAft>
                          <a:spcPts val="0"/>
                        </a:spcAft>
                      </a:pPr>
                      <a:r>
                        <a:rPr lang="fr-FR" sz="1800" i="1" dirty="0">
                          <a:solidFill>
                            <a:schemeClr val="accent1">
                              <a:lumMod val="50000"/>
                            </a:schemeClr>
                          </a:solidFill>
                          <a:effectLst/>
                        </a:rPr>
                        <a:t>I</a:t>
                      </a:r>
                      <a:endParaRPr lang="fr-FR" sz="1200" i="1"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spcAft>
                          <a:spcPts val="0"/>
                        </a:spcAft>
                      </a:pPr>
                      <a:r>
                        <a:rPr lang="fr-FR" sz="1800" i="1" dirty="0">
                          <a:solidFill>
                            <a:schemeClr val="accent1">
                              <a:lumMod val="50000"/>
                            </a:schemeClr>
                          </a:solidFill>
                          <a:effectLst/>
                        </a:rPr>
                        <a:t>S</a:t>
                      </a:r>
                      <a:endParaRPr lang="fr-FR" sz="1200" i="1"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spcAft>
                          <a:spcPts val="0"/>
                        </a:spcAft>
                      </a:pPr>
                      <a:r>
                        <a:rPr lang="fr-FR" sz="1800" i="1" dirty="0">
                          <a:solidFill>
                            <a:schemeClr val="accent1">
                              <a:lumMod val="50000"/>
                            </a:schemeClr>
                          </a:solidFill>
                          <a:effectLst/>
                        </a:rPr>
                        <a:t>TS</a:t>
                      </a:r>
                      <a:endParaRPr lang="fr-FR" sz="1200" i="1"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10000"/>
                  </a:ext>
                </a:extLst>
              </a:tr>
              <a:tr h="474971">
                <a:tc>
                  <a:txBody>
                    <a:bodyPr/>
                    <a:lstStyle/>
                    <a:p>
                      <a:pPr marL="450850" indent="-385763">
                        <a:spcAft>
                          <a:spcPts val="0"/>
                        </a:spcAft>
                      </a:pPr>
                      <a:r>
                        <a:rPr lang="fr-FR" sz="1800" dirty="0">
                          <a:solidFill>
                            <a:schemeClr val="accent1">
                              <a:lumMod val="50000"/>
                            </a:schemeClr>
                          </a:solidFill>
                          <a:effectLst/>
                        </a:rPr>
                        <a:t>1 – Qualité de la présentation d’une situation organisationnelle</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1"/>
                  </a:ext>
                </a:extLst>
              </a:tr>
              <a:tr h="383127">
                <a:tc>
                  <a:txBody>
                    <a:bodyPr/>
                    <a:lstStyle/>
                    <a:p>
                      <a:pPr marL="450850" indent="-385763">
                        <a:spcAft>
                          <a:spcPts val="0"/>
                        </a:spcAft>
                      </a:pPr>
                      <a:r>
                        <a:rPr lang="fr-FR" sz="1800" dirty="0">
                          <a:solidFill>
                            <a:schemeClr val="accent1">
                              <a:lumMod val="50000"/>
                            </a:schemeClr>
                          </a:solidFill>
                          <a:effectLst/>
                        </a:rPr>
                        <a:t>2 – Pertinence de l’analyse des caractéristiques et des choix opérés</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2"/>
                  </a:ext>
                </a:extLst>
              </a:tr>
              <a:tr h="604737">
                <a:tc>
                  <a:txBody>
                    <a:bodyPr/>
                    <a:lstStyle/>
                    <a:p>
                      <a:pPr marL="531813" indent="-466725">
                        <a:spcAft>
                          <a:spcPts val="0"/>
                        </a:spcAft>
                      </a:pPr>
                      <a:r>
                        <a:rPr lang="fr-FR" sz="1800" dirty="0">
                          <a:solidFill>
                            <a:schemeClr val="accent1">
                              <a:lumMod val="50000"/>
                            </a:schemeClr>
                          </a:solidFill>
                          <a:effectLst/>
                        </a:rPr>
                        <a:t>3 a – Efficacité et pertinence du travail de veille dans les activités réalisées</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3"/>
                  </a:ext>
                </a:extLst>
              </a:tr>
              <a:tr h="604737">
                <a:tc>
                  <a:txBody>
                    <a:bodyPr/>
                    <a:lstStyle/>
                    <a:p>
                      <a:pPr marL="531813" indent="-466725">
                        <a:spcAft>
                          <a:spcPts val="0"/>
                        </a:spcAft>
                      </a:pPr>
                      <a:r>
                        <a:rPr lang="fr-FR" sz="1800" dirty="0">
                          <a:solidFill>
                            <a:schemeClr val="accent1">
                              <a:lumMod val="50000"/>
                            </a:schemeClr>
                          </a:solidFill>
                          <a:effectLst/>
                        </a:rPr>
                        <a:t>3 b – Efficacité et pertinence du contrôle interne dans les activités réalisées</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4"/>
                  </a:ext>
                </a:extLst>
              </a:tr>
              <a:tr h="604737">
                <a:tc>
                  <a:txBody>
                    <a:bodyPr/>
                    <a:lstStyle/>
                    <a:p>
                      <a:pPr marL="450850" indent="-385763">
                        <a:spcAft>
                          <a:spcPts val="0"/>
                        </a:spcAft>
                      </a:pPr>
                      <a:r>
                        <a:rPr lang="fr-FR" sz="1800" dirty="0">
                          <a:solidFill>
                            <a:schemeClr val="accent1">
                              <a:lumMod val="50000"/>
                            </a:schemeClr>
                          </a:solidFill>
                          <a:effectLst/>
                        </a:rPr>
                        <a:t>4 – Qualité de l’analyse réflexive sur son parcours de professionnalisation</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5"/>
                  </a:ext>
                </a:extLst>
              </a:tr>
              <a:tr h="383127">
                <a:tc>
                  <a:txBody>
                    <a:bodyPr/>
                    <a:lstStyle/>
                    <a:p>
                      <a:pPr marL="450850" indent="-385763">
                        <a:spcAft>
                          <a:spcPts val="0"/>
                        </a:spcAft>
                      </a:pPr>
                      <a:r>
                        <a:rPr lang="fr-FR" sz="1800" dirty="0">
                          <a:solidFill>
                            <a:schemeClr val="accent1">
                              <a:lumMod val="50000"/>
                            </a:schemeClr>
                          </a:solidFill>
                          <a:effectLst/>
                        </a:rPr>
                        <a:t>5 – Capacité d’adaptation à des situations variées</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6"/>
                  </a:ext>
                </a:extLst>
              </a:tr>
              <a:tr h="383127">
                <a:tc>
                  <a:txBody>
                    <a:bodyPr/>
                    <a:lstStyle/>
                    <a:p>
                      <a:pPr marL="450850" indent="-385763">
                        <a:spcAft>
                          <a:spcPts val="0"/>
                        </a:spcAft>
                      </a:pPr>
                      <a:r>
                        <a:rPr lang="fr-FR" sz="1800" dirty="0">
                          <a:solidFill>
                            <a:schemeClr val="accent1">
                              <a:lumMod val="50000"/>
                            </a:schemeClr>
                          </a:solidFill>
                          <a:effectLst/>
                        </a:rPr>
                        <a:t>6 – Qualité de l’argumentation</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7"/>
                  </a:ext>
                </a:extLst>
              </a:tr>
              <a:tr h="383127">
                <a:tc>
                  <a:txBody>
                    <a:bodyPr/>
                    <a:lstStyle/>
                    <a:p>
                      <a:pPr marL="450850" indent="-385763">
                        <a:spcAft>
                          <a:spcPts val="0"/>
                        </a:spcAft>
                      </a:pPr>
                      <a:r>
                        <a:rPr lang="fr-FR" sz="1800" dirty="0">
                          <a:solidFill>
                            <a:schemeClr val="accent1">
                              <a:lumMod val="50000"/>
                            </a:schemeClr>
                          </a:solidFill>
                          <a:effectLst/>
                        </a:rPr>
                        <a:t>7 – Qualité de la communication écrite et orale</a:t>
                      </a:r>
                      <a:endParaRPr lang="fr-FR" sz="1800" dirty="0">
                        <a:solidFill>
                          <a:schemeClr val="accent1">
                            <a:lumMod val="50000"/>
                          </a:schemeClr>
                        </a:solidFill>
                        <a:effectLst/>
                        <a:latin typeface="Arial"/>
                        <a:ea typeface="Times New Roman"/>
                      </a:endParaRPr>
                    </a:p>
                  </a:txBody>
                  <a:tcPr marL="68580" marR="68580" marT="0" marB="0" anchor="ctr">
                    <a:solidFill>
                      <a:schemeClr val="accent1">
                        <a:lumMod val="20000"/>
                        <a:lumOff val="80000"/>
                      </a:schemeClr>
                    </a:solidFill>
                  </a:tcP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a:effectLst/>
                        </a:rPr>
                        <a:t> </a:t>
                      </a:r>
                      <a:endParaRPr lang="fr-FR" sz="1800">
                        <a:effectLst/>
                        <a:latin typeface="Arial"/>
                        <a:ea typeface="Times New Roman"/>
                      </a:endParaRPr>
                    </a:p>
                  </a:txBody>
                  <a:tcPr marL="68580" marR="68580" marT="0" marB="0" anchor="ctr"/>
                </a:tc>
                <a:tc>
                  <a:txBody>
                    <a:bodyPr/>
                    <a:lstStyle/>
                    <a:p>
                      <a:pPr marL="404495" indent="-381635" algn="ctr">
                        <a:lnSpc>
                          <a:spcPct val="115000"/>
                        </a:lnSpc>
                        <a:spcBef>
                          <a:spcPts val="300"/>
                        </a:spcBef>
                        <a:spcAft>
                          <a:spcPts val="0"/>
                        </a:spcAft>
                      </a:pPr>
                      <a:r>
                        <a:rPr lang="fr-FR" sz="2800" dirty="0">
                          <a:effectLst/>
                        </a:rPr>
                        <a:t> </a:t>
                      </a:r>
                      <a:endParaRPr lang="fr-FR" sz="1800" dirty="0">
                        <a:effectLst/>
                        <a:latin typeface="Arial"/>
                        <a:ea typeface="Times New Roman"/>
                      </a:endParaRPr>
                    </a:p>
                  </a:txBody>
                  <a:tcPr marL="68580" marR="68580" marT="0" marB="0" anchor="ctr"/>
                </a:tc>
                <a:extLst>
                  <a:ext uri="{0D108BD9-81ED-4DB2-BD59-A6C34878D82A}">
                    <a16:rowId xmlns:a16="http://schemas.microsoft.com/office/drawing/2014/main" val="10008"/>
                  </a:ext>
                </a:extLst>
              </a:tr>
            </a:tbl>
          </a:graphicData>
        </a:graphic>
      </p:graphicFrame>
      <p:sp>
        <p:nvSpPr>
          <p:cNvPr id="3" name="Espace réservé de la date 2"/>
          <p:cNvSpPr>
            <a:spLocks noGrp="1"/>
          </p:cNvSpPr>
          <p:nvPr>
            <p:ph type="dt" sz="half" idx="10"/>
          </p:nvPr>
        </p:nvSpPr>
        <p:spPr/>
        <p:txBody>
          <a:bodyPr/>
          <a:lstStyle/>
          <a:p>
            <a:r>
              <a:rPr lang="fr-FR"/>
              <a:t>13/06/2016</a:t>
            </a:r>
            <a:endParaRPr lang="fr-FR" dirty="0"/>
          </a:p>
        </p:txBody>
      </p:sp>
      <p:sp>
        <p:nvSpPr>
          <p:cNvPr id="7" name="Espace réservé du pied de page 4"/>
          <p:cNvSpPr>
            <a:spLocks noGrp="1"/>
          </p:cNvSpPr>
          <p:nvPr>
            <p:ph type="ftr" sz="quarter" idx="11"/>
          </p:nvPr>
        </p:nvSpPr>
        <p:spPr>
          <a:xfrm>
            <a:off x="1331640" y="6356350"/>
            <a:ext cx="6480720" cy="365125"/>
          </a:xfrm>
        </p:spPr>
        <p:txBody>
          <a:bodyPr/>
          <a:lstStyle/>
          <a:p>
            <a:r>
              <a:rPr lang="fr-FR" dirty="0"/>
              <a:t>BTS CG – Académie de Grenoble formation juin 2016</a:t>
            </a:r>
          </a:p>
        </p:txBody>
      </p:sp>
    </p:spTree>
    <p:extLst>
      <p:ext uri="{BB962C8B-B14F-4D97-AF65-F5344CB8AC3E}">
        <p14:creationId xmlns:p14="http://schemas.microsoft.com/office/powerpoint/2010/main" val="745521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E6 – Contenu de l’épreuve</a:t>
            </a:r>
          </a:p>
        </p:txBody>
      </p:sp>
      <p:sp>
        <p:nvSpPr>
          <p:cNvPr id="3" name="Espace réservé de la date 2"/>
          <p:cNvSpPr>
            <a:spLocks noGrp="1"/>
          </p:cNvSpPr>
          <p:nvPr>
            <p:ph type="dt" sz="half" idx="10"/>
          </p:nvPr>
        </p:nvSpPr>
        <p:spPr/>
        <p:txBody>
          <a:bodyPr/>
          <a:lstStyle/>
          <a:p>
            <a:r>
              <a:rPr lang="fr-FR"/>
              <a:t>13/06/2016</a:t>
            </a:r>
          </a:p>
        </p:txBody>
      </p:sp>
      <p:sp>
        <p:nvSpPr>
          <p:cNvPr id="5" name="Espace réservé du numéro de diapositive 4"/>
          <p:cNvSpPr>
            <a:spLocks noGrp="1"/>
          </p:cNvSpPr>
          <p:nvPr>
            <p:ph type="sldNum" sz="quarter" idx="12"/>
          </p:nvPr>
        </p:nvSpPr>
        <p:spPr/>
        <p:txBody>
          <a:bodyPr/>
          <a:lstStyle/>
          <a:p>
            <a:fld id="{751F1E87-D35C-4E55-AE57-ABA6AC50BFDB}" type="slidenum">
              <a:rPr lang="fr-FR" smtClean="0"/>
              <a:pPr/>
              <a:t>4</a:t>
            </a:fld>
            <a:endParaRPr lang="fr-FR"/>
          </a:p>
        </p:txBody>
      </p:sp>
      <p:sp>
        <p:nvSpPr>
          <p:cNvPr id="6" name="Rectangle 5"/>
          <p:cNvSpPr/>
          <p:nvPr/>
        </p:nvSpPr>
        <p:spPr>
          <a:xfrm>
            <a:off x="395536" y="1515958"/>
            <a:ext cx="8075240" cy="2246769"/>
          </a:xfrm>
          <a:prstGeom prst="rect">
            <a:avLst/>
          </a:prstGeom>
        </p:spPr>
        <p:txBody>
          <a:bodyPr wrap="square">
            <a:spAutoFit/>
          </a:bodyPr>
          <a:lstStyle/>
          <a:p>
            <a:r>
              <a:rPr lang="fr-FR" sz="2000" b="1" i="1" u="sng" dirty="0">
                <a:solidFill>
                  <a:schemeClr val="accent1"/>
                </a:solidFill>
                <a:latin typeface="Calibri" panose="020F0502020204030204" pitchFamily="34" charset="0"/>
              </a:rPr>
              <a:t>Référentiel, page 106 :</a:t>
            </a:r>
          </a:p>
          <a:p>
            <a:r>
              <a:rPr lang="fr-FR" sz="2000" dirty="0">
                <a:solidFill>
                  <a:schemeClr val="accent1"/>
                </a:solidFill>
                <a:latin typeface="Calibri" panose="020F0502020204030204" pitchFamily="34" charset="0"/>
              </a:rPr>
              <a:t>Outre les activités mobilisant les </a:t>
            </a:r>
            <a:r>
              <a:rPr lang="fr-FR" sz="2000" b="1" dirty="0">
                <a:solidFill>
                  <a:schemeClr val="accent1"/>
                </a:solidFill>
                <a:latin typeface="Calibri" panose="020F0502020204030204" pitchFamily="34" charset="0"/>
              </a:rPr>
              <a:t>compétences relatives à la veille et à l’analyse de l’organisation d’un processus </a:t>
            </a:r>
            <a:r>
              <a:rPr lang="fr-FR" sz="2000" dirty="0">
                <a:solidFill>
                  <a:schemeClr val="accent1"/>
                </a:solidFill>
                <a:latin typeface="Calibri" panose="020F0502020204030204" pitchFamily="34" charset="0"/>
              </a:rPr>
              <a:t>(activités A.1.1, A1.7, A.2.1 et A.2.8, A.3.1, A.4.1, A.4.4 et des composantes d’activité A.3.2.5. et A.3.3.8), cette épreuve repose sur </a:t>
            </a:r>
            <a:r>
              <a:rPr lang="fr-FR" sz="2000" b="1" dirty="0">
                <a:solidFill>
                  <a:schemeClr val="accent1"/>
                </a:solidFill>
                <a:latin typeface="Calibri" panose="020F0502020204030204" pitchFamily="34" charset="0"/>
              </a:rPr>
              <a:t>la totalité du parcours de professionnalisation </a:t>
            </a:r>
            <a:r>
              <a:rPr lang="fr-FR" sz="2000" dirty="0">
                <a:solidFill>
                  <a:schemeClr val="accent1"/>
                </a:solidFill>
                <a:latin typeface="Calibri" panose="020F0502020204030204" pitchFamily="34" charset="0"/>
              </a:rPr>
              <a:t>du candidat et notamment des situations recensées dans le passeport professionnel du candidat. </a:t>
            </a:r>
            <a:endParaRPr lang="fr-FR" sz="2000" dirty="0">
              <a:solidFill>
                <a:schemeClr val="accent1"/>
              </a:solidFill>
            </a:endParaRPr>
          </a:p>
        </p:txBody>
      </p:sp>
      <p:sp>
        <p:nvSpPr>
          <p:cNvPr id="7" name="ZoneTexte 6"/>
          <p:cNvSpPr txBox="1"/>
          <p:nvPr/>
        </p:nvSpPr>
        <p:spPr>
          <a:xfrm>
            <a:off x="395536" y="3744960"/>
            <a:ext cx="7859216" cy="2585323"/>
          </a:xfrm>
          <a:prstGeom prst="rect">
            <a:avLst/>
          </a:prstGeom>
          <a:noFill/>
        </p:spPr>
        <p:txBody>
          <a:bodyPr wrap="square" rtlCol="0">
            <a:spAutoFit/>
          </a:bodyPr>
          <a:lstStyle/>
          <a:p>
            <a:pPr algn="just"/>
            <a:r>
              <a:rPr lang="fr-FR" b="1" i="1" u="sng" dirty="0"/>
              <a:t>Référentiel, page 107 :</a:t>
            </a:r>
          </a:p>
          <a:p>
            <a:pPr algn="just"/>
            <a:r>
              <a:rPr lang="fr-FR" dirty="0"/>
              <a:t>L'évaluation porte sur </a:t>
            </a:r>
            <a:r>
              <a:rPr lang="fr-FR" b="1" dirty="0"/>
              <a:t>deux objets distincts </a:t>
            </a:r>
            <a:r>
              <a:rPr lang="fr-FR" dirty="0"/>
              <a:t>: </a:t>
            </a:r>
          </a:p>
          <a:p>
            <a:pPr algn="just"/>
            <a:r>
              <a:rPr lang="fr-FR" dirty="0"/>
              <a:t>- Une « </a:t>
            </a:r>
            <a:r>
              <a:rPr lang="fr-FR" b="1" dirty="0"/>
              <a:t>analyse de l’organisation d’un processus </a:t>
            </a:r>
            <a:r>
              <a:rPr lang="fr-FR" dirty="0"/>
              <a:t>» menée par le candidat en milieu professionnel, à l'occasion d'un ou plusieurs stages ou lors de son exercice professionnel, et/ou à l'occasion des travaux en atelier professionnel et des </a:t>
            </a:r>
            <a:r>
              <a:rPr lang="fr-FR" b="1" dirty="0"/>
              <a:t>activités de veille </a:t>
            </a:r>
            <a:r>
              <a:rPr lang="fr-FR" dirty="0"/>
              <a:t>réalisées soit en milieu professionnel, soit en ateliers professionnel. </a:t>
            </a:r>
          </a:p>
          <a:p>
            <a:pPr algn="just"/>
            <a:r>
              <a:rPr lang="fr-FR" dirty="0"/>
              <a:t>- Une </a:t>
            </a:r>
            <a:r>
              <a:rPr lang="fr-FR" b="1" dirty="0"/>
              <a:t>analyse réflexive du parcours </a:t>
            </a:r>
            <a:r>
              <a:rPr lang="fr-FR" dirty="0"/>
              <a:t>par le candidat à partir de son passeport professionnel. </a:t>
            </a:r>
          </a:p>
        </p:txBody>
      </p:sp>
      <p:sp>
        <p:nvSpPr>
          <p:cNvPr id="8" name="Espace réservé du pied de page 4"/>
          <p:cNvSpPr>
            <a:spLocks noGrp="1"/>
          </p:cNvSpPr>
          <p:nvPr>
            <p:ph type="ftr" sz="quarter" idx="11"/>
          </p:nvPr>
        </p:nvSpPr>
        <p:spPr>
          <a:xfrm>
            <a:off x="1331640" y="6356350"/>
            <a:ext cx="6480720" cy="365125"/>
          </a:xfrm>
        </p:spPr>
        <p:txBody>
          <a:bodyPr/>
          <a:lstStyle/>
          <a:p>
            <a:r>
              <a:rPr lang="fr-FR" dirty="0"/>
              <a:t>BTS CG – Académie de Grenoble formation juin 2016</a:t>
            </a:r>
          </a:p>
        </p:txBody>
      </p:sp>
    </p:spTree>
    <p:extLst>
      <p:ext uri="{BB962C8B-B14F-4D97-AF65-F5344CB8AC3E}">
        <p14:creationId xmlns:p14="http://schemas.microsoft.com/office/powerpoint/2010/main" val="2457047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229600" cy="1143000"/>
          </a:xfrm>
        </p:spPr>
        <p:txBody>
          <a:bodyPr>
            <a:normAutofit/>
          </a:bodyPr>
          <a:lstStyle/>
          <a:p>
            <a:r>
              <a:rPr lang="fr-FR" sz="4000" dirty="0"/>
              <a:t>E6 – Finalités et objectifs</a:t>
            </a:r>
          </a:p>
        </p:txBody>
      </p:sp>
      <p:sp>
        <p:nvSpPr>
          <p:cNvPr id="3" name="Espace réservé de la date 2"/>
          <p:cNvSpPr>
            <a:spLocks noGrp="1"/>
          </p:cNvSpPr>
          <p:nvPr>
            <p:ph type="dt" sz="half" idx="10"/>
          </p:nvPr>
        </p:nvSpPr>
        <p:spPr/>
        <p:txBody>
          <a:bodyPr/>
          <a:lstStyle/>
          <a:p>
            <a:r>
              <a:rPr lang="fr-FR"/>
              <a:t>13/06/2016</a:t>
            </a:r>
            <a:endParaRPr lang="fr-FR" dirty="0"/>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5</a:t>
            </a:fld>
            <a:endParaRPr lang="fr-FR"/>
          </a:p>
        </p:txBody>
      </p:sp>
      <p:sp>
        <p:nvSpPr>
          <p:cNvPr id="9" name="Espace réservé du contenu 8"/>
          <p:cNvSpPr>
            <a:spLocks noGrp="1"/>
          </p:cNvSpPr>
          <p:nvPr>
            <p:ph idx="1"/>
          </p:nvPr>
        </p:nvSpPr>
        <p:spPr>
          <a:xfrm>
            <a:off x="457200" y="2204864"/>
            <a:ext cx="8229600" cy="3921299"/>
          </a:xfrm>
        </p:spPr>
        <p:txBody>
          <a:bodyPr>
            <a:normAutofit/>
          </a:bodyPr>
          <a:lstStyle/>
          <a:p>
            <a:pPr lvl="0"/>
            <a:r>
              <a:rPr lang="fr-FR" sz="2800" dirty="0">
                <a:solidFill>
                  <a:schemeClr val="accent1">
                    <a:lumMod val="75000"/>
                  </a:schemeClr>
                </a:solidFill>
              </a:rPr>
              <a:t>Caractériser et analyser les </a:t>
            </a:r>
            <a:r>
              <a:rPr lang="fr-FR" sz="2800" b="1" dirty="0">
                <a:solidFill>
                  <a:schemeClr val="accent1">
                    <a:lumMod val="75000"/>
                  </a:schemeClr>
                </a:solidFill>
              </a:rPr>
              <a:t>choix organisationnels </a:t>
            </a:r>
            <a:r>
              <a:rPr lang="fr-FR" sz="2800" dirty="0">
                <a:solidFill>
                  <a:schemeClr val="accent1">
                    <a:lumMod val="75000"/>
                  </a:schemeClr>
                </a:solidFill>
              </a:rPr>
              <a:t>du </a:t>
            </a:r>
            <a:r>
              <a:rPr lang="fr-FR" sz="2800" b="1" dirty="0">
                <a:solidFill>
                  <a:schemeClr val="accent1">
                    <a:lumMod val="75000"/>
                  </a:schemeClr>
                </a:solidFill>
              </a:rPr>
              <a:t>SICG</a:t>
            </a:r>
            <a:r>
              <a:rPr lang="fr-FR" sz="2800" dirty="0">
                <a:solidFill>
                  <a:schemeClr val="accent1">
                    <a:lumMod val="75000"/>
                  </a:schemeClr>
                </a:solidFill>
              </a:rPr>
              <a:t> et de </a:t>
            </a:r>
            <a:r>
              <a:rPr lang="fr-FR" sz="2800" b="1" dirty="0">
                <a:solidFill>
                  <a:schemeClr val="accent1">
                    <a:lumMod val="75000"/>
                  </a:schemeClr>
                </a:solidFill>
              </a:rPr>
              <a:t>veille</a:t>
            </a:r>
          </a:p>
          <a:p>
            <a:r>
              <a:rPr lang="fr-FR" sz="2800" dirty="0">
                <a:solidFill>
                  <a:schemeClr val="accent1">
                    <a:lumMod val="75000"/>
                  </a:schemeClr>
                </a:solidFill>
              </a:rPr>
              <a:t>Conduire une analyse réflexive sur sa professionnalité</a:t>
            </a:r>
          </a:p>
          <a:p>
            <a:r>
              <a:rPr lang="fr-FR" sz="2800" dirty="0">
                <a:solidFill>
                  <a:schemeClr val="accent1">
                    <a:lumMod val="75000"/>
                  </a:schemeClr>
                </a:solidFill>
              </a:rPr>
              <a:t>Communiquer à partir de la production de documents professionnels</a:t>
            </a:r>
          </a:p>
          <a:p>
            <a:pPr marL="457200" lvl="1" indent="0" algn="r">
              <a:buNone/>
            </a:pPr>
            <a:r>
              <a:rPr lang="fr-FR" sz="2000" b="0" i="1" dirty="0"/>
              <a:t>Référentiel page 106</a:t>
            </a:r>
          </a:p>
          <a:p>
            <a:pPr lvl="0"/>
            <a:endParaRPr lang="fr-FR" sz="2800" dirty="0">
              <a:solidFill>
                <a:schemeClr val="accent1">
                  <a:lumMod val="75000"/>
                </a:schemeClr>
              </a:solidFill>
            </a:endParaRPr>
          </a:p>
          <a:p>
            <a:endParaRPr lang="fr-FR" sz="2800" dirty="0"/>
          </a:p>
        </p:txBody>
      </p:sp>
      <p:sp>
        <p:nvSpPr>
          <p:cNvPr id="7" name="Espace réservé du pied de page 4"/>
          <p:cNvSpPr>
            <a:spLocks noGrp="1"/>
          </p:cNvSpPr>
          <p:nvPr>
            <p:ph type="ftr" sz="quarter" idx="11"/>
          </p:nvPr>
        </p:nvSpPr>
        <p:spPr>
          <a:xfrm>
            <a:off x="1331640" y="6356350"/>
            <a:ext cx="6480720" cy="365125"/>
          </a:xfrm>
        </p:spPr>
        <p:txBody>
          <a:bodyPr/>
          <a:lstStyle/>
          <a:p>
            <a:r>
              <a:rPr lang="fr-FR" dirty="0"/>
              <a:t>BTS CG – Académie de Grenoble formation juin 2016</a:t>
            </a:r>
          </a:p>
        </p:txBody>
      </p:sp>
    </p:spTree>
    <p:extLst>
      <p:ext uri="{BB962C8B-B14F-4D97-AF65-F5344CB8AC3E}">
        <p14:creationId xmlns:p14="http://schemas.microsoft.com/office/powerpoint/2010/main" val="336713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E6 – le dossier </a:t>
            </a:r>
          </a:p>
        </p:txBody>
      </p:sp>
      <p:sp>
        <p:nvSpPr>
          <p:cNvPr id="3" name="Espace réservé du contenu 2"/>
          <p:cNvSpPr>
            <a:spLocks noGrp="1"/>
          </p:cNvSpPr>
          <p:nvPr>
            <p:ph idx="1"/>
          </p:nvPr>
        </p:nvSpPr>
        <p:spPr/>
        <p:txBody>
          <a:bodyPr vert="horz" lIns="91440" tIns="45720" rIns="91440" bIns="45720" rtlCol="0" anchor="t">
            <a:normAutofit/>
          </a:bodyPr>
          <a:lstStyle/>
          <a:p>
            <a:pPr marL="0" lvl="0" indent="0">
              <a:buNone/>
            </a:pPr>
            <a:r>
              <a:rPr lang="fr-FR" dirty="0"/>
              <a:t>L’épreuve prend appui sur un dossier comprenant :</a:t>
            </a:r>
          </a:p>
          <a:p>
            <a:pPr lvl="1"/>
            <a:r>
              <a:rPr lang="fr-FR" dirty="0"/>
              <a:t>le passeport professionnel,</a:t>
            </a:r>
          </a:p>
          <a:p>
            <a:pPr lvl="1"/>
            <a:r>
              <a:rPr lang="fr-FR" dirty="0"/>
              <a:t>un écrit intitulé </a:t>
            </a:r>
            <a:r>
              <a:rPr lang="fr-FR" i="1" dirty="0"/>
              <a:t>analyse de l’organisation d’un processus</a:t>
            </a:r>
            <a:r>
              <a:rPr lang="fr-FR" dirty="0"/>
              <a:t>, (y compris partie veille)</a:t>
            </a:r>
          </a:p>
          <a:p>
            <a:pPr lvl="1"/>
            <a:r>
              <a:rPr lang="fr-FR" dirty="0"/>
              <a:t>les </a:t>
            </a:r>
            <a:r>
              <a:rPr lang="fr-FR" dirty="0">
                <a:hlinkClick r:id="" action="ppaction://noaction"/>
              </a:rPr>
              <a:t>attestations de stages</a:t>
            </a:r>
            <a:r>
              <a:rPr lang="fr-FR" dirty="0"/>
              <a:t> ou les certificats de travail.</a:t>
            </a:r>
          </a:p>
        </p:txBody>
      </p:sp>
      <p:sp>
        <p:nvSpPr>
          <p:cNvPr id="4" name="Espace réservé de la date 3"/>
          <p:cNvSpPr>
            <a:spLocks noGrp="1"/>
          </p:cNvSpPr>
          <p:nvPr>
            <p:ph type="dt" sz="half" idx="10"/>
          </p:nvPr>
        </p:nvSpPr>
        <p:spPr/>
        <p:txBody>
          <a:bodyPr/>
          <a:lstStyle/>
          <a:p>
            <a:r>
              <a:rPr lang="fr-FR"/>
              <a:t>13/06/2016</a:t>
            </a:r>
            <a:endParaRPr lang="fr-FR" dirty="0"/>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6</a:t>
            </a:fld>
            <a:endParaRPr lang="fr-FR"/>
          </a:p>
        </p:txBody>
      </p:sp>
      <p:sp>
        <p:nvSpPr>
          <p:cNvPr id="7" name="Espace réservé du pied de page 4"/>
          <p:cNvSpPr>
            <a:spLocks noGrp="1"/>
          </p:cNvSpPr>
          <p:nvPr>
            <p:ph type="ftr" sz="quarter" idx="11"/>
          </p:nvPr>
        </p:nvSpPr>
        <p:spPr>
          <a:xfrm>
            <a:off x="1331640" y="6356350"/>
            <a:ext cx="6480720" cy="365125"/>
          </a:xfrm>
        </p:spPr>
        <p:txBody>
          <a:bodyPr/>
          <a:lstStyle/>
          <a:p>
            <a:r>
              <a:rPr lang="fr-FR" dirty="0"/>
              <a:t>BTS CG – Académie de Grenoble formation juin 2016</a:t>
            </a:r>
          </a:p>
        </p:txBody>
      </p:sp>
    </p:spTree>
    <p:extLst>
      <p:ext uri="{BB962C8B-B14F-4D97-AF65-F5344CB8AC3E}">
        <p14:creationId xmlns:p14="http://schemas.microsoft.com/office/powerpoint/2010/main" val="72701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27013"/>
            <a:ext cx="8229600" cy="1143000"/>
          </a:xfrm>
        </p:spPr>
        <p:txBody>
          <a:bodyPr>
            <a:normAutofit fontScale="90000"/>
          </a:bodyPr>
          <a:lstStyle/>
          <a:p>
            <a:r>
              <a:rPr lang="fr-FR" dirty="0"/>
              <a:t>L’écrit « analyse de</a:t>
            </a:r>
            <a:br>
              <a:rPr lang="fr-FR" dirty="0"/>
            </a:br>
            <a:r>
              <a:rPr lang="fr-FR" dirty="0"/>
              <a:t> l’organisation d’un processus »</a:t>
            </a:r>
          </a:p>
        </p:txBody>
      </p:sp>
      <p:sp>
        <p:nvSpPr>
          <p:cNvPr id="3" name="Espace réservé du contenu 2"/>
          <p:cNvSpPr>
            <a:spLocks noGrp="1"/>
          </p:cNvSpPr>
          <p:nvPr>
            <p:ph idx="1"/>
          </p:nvPr>
        </p:nvSpPr>
        <p:spPr/>
        <p:txBody>
          <a:bodyPr>
            <a:normAutofit fontScale="70000" lnSpcReduction="20000"/>
          </a:bodyPr>
          <a:lstStyle/>
          <a:p>
            <a:r>
              <a:rPr lang="fr-FR" dirty="0"/>
              <a:t>Forme :</a:t>
            </a:r>
          </a:p>
          <a:p>
            <a:pPr lvl="1"/>
            <a:r>
              <a:rPr lang="fr-FR" dirty="0"/>
              <a:t>Nombre de pages ?</a:t>
            </a:r>
          </a:p>
          <a:p>
            <a:pPr lvl="1"/>
            <a:r>
              <a:rPr lang="fr-FR" dirty="0"/>
              <a:t>Plan type ou pas ?</a:t>
            </a:r>
          </a:p>
          <a:p>
            <a:pPr lvl="1"/>
            <a:r>
              <a:rPr lang="fr-FR" dirty="0"/>
              <a:t>Remerciements et conclusions ?</a:t>
            </a:r>
          </a:p>
          <a:p>
            <a:pPr lvl="1"/>
            <a:r>
              <a:rPr lang="fr-FR" dirty="0"/>
              <a:t>Schémas acceptés ou pas ?</a:t>
            </a:r>
          </a:p>
          <a:p>
            <a:endParaRPr lang="fr-FR" dirty="0"/>
          </a:p>
          <a:p>
            <a:r>
              <a:rPr lang="fr-FR" dirty="0"/>
              <a:t>Fond :</a:t>
            </a:r>
          </a:p>
          <a:p>
            <a:pPr lvl="1"/>
            <a:r>
              <a:rPr lang="fr-FR" dirty="0">
                <a:hlinkClick r:id="rId3" action="ppaction://hlinksldjump"/>
              </a:rPr>
              <a:t>Processus = ?</a:t>
            </a:r>
            <a:r>
              <a:rPr lang="fr-FR" dirty="0"/>
              <a:t> Ceux du référentiel ou autre acceptation ?</a:t>
            </a:r>
          </a:p>
          <a:p>
            <a:pPr lvl="1"/>
            <a:r>
              <a:rPr lang="fr-FR" dirty="0"/>
              <a:t>Un seul ou plusieurs processus ?</a:t>
            </a:r>
          </a:p>
          <a:p>
            <a:pPr lvl="1"/>
            <a:r>
              <a:rPr lang="fr-FR" dirty="0"/>
              <a:t>Qu’est-ce </a:t>
            </a:r>
            <a:r>
              <a:rPr lang="fr-FR" dirty="0">
                <a:hlinkClick r:id="rId4" action="ppaction://hlinksldjump"/>
              </a:rPr>
              <a:t>qu’analyser un processus</a:t>
            </a:r>
            <a:r>
              <a:rPr lang="fr-FR" dirty="0"/>
              <a:t> ?</a:t>
            </a:r>
          </a:p>
          <a:p>
            <a:pPr lvl="1"/>
            <a:r>
              <a:rPr lang="fr-FR" dirty="0"/>
              <a:t>Description de l’entreprise ? du </a:t>
            </a:r>
            <a:r>
              <a:rPr lang="fr-FR" dirty="0">
                <a:hlinkClick r:id="rId5" action="ppaction://hlinkfile"/>
              </a:rPr>
              <a:t>SIC</a:t>
            </a:r>
            <a:r>
              <a:rPr lang="fr-FR" dirty="0"/>
              <a:t> ? de l’organisation info ?</a:t>
            </a:r>
          </a:p>
          <a:p>
            <a:pPr lvl="1"/>
            <a:r>
              <a:rPr lang="fr-FR" dirty="0"/>
              <a:t>Liste des tâches ?</a:t>
            </a:r>
          </a:p>
          <a:p>
            <a:pPr lvl="1"/>
            <a:r>
              <a:rPr lang="fr-FR" dirty="0"/>
              <a:t>Faut-il décrire les deux stages ?</a:t>
            </a:r>
          </a:p>
          <a:p>
            <a:pPr lvl="1"/>
            <a:r>
              <a:rPr lang="fr-FR" dirty="0"/>
              <a:t>Veille : une seule veille pour l’ensemble des deux stages ? </a:t>
            </a:r>
          </a:p>
          <a:p>
            <a:endParaRPr lang="fr-FR" dirty="0"/>
          </a:p>
        </p:txBody>
      </p:sp>
      <p:sp>
        <p:nvSpPr>
          <p:cNvPr id="4" name="Espace réservé de la date 3"/>
          <p:cNvSpPr>
            <a:spLocks noGrp="1"/>
          </p:cNvSpPr>
          <p:nvPr>
            <p:ph type="dt" sz="half" idx="10"/>
          </p:nvPr>
        </p:nvSpPr>
        <p:spPr/>
        <p:txBody>
          <a:bodyPr/>
          <a:lstStyle/>
          <a:p>
            <a:r>
              <a:rPr lang="fr-FR"/>
              <a:t>13/06/2016</a:t>
            </a:r>
            <a:endParaRPr lang="fr-FR" dirty="0"/>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7</a:t>
            </a:fld>
            <a:endParaRPr lang="fr-FR"/>
          </a:p>
        </p:txBody>
      </p:sp>
      <p:sp>
        <p:nvSpPr>
          <p:cNvPr id="7" name="Rectangle à coins arrondis 6"/>
          <p:cNvSpPr/>
          <p:nvPr/>
        </p:nvSpPr>
        <p:spPr>
          <a:xfrm>
            <a:off x="3491880" y="1624798"/>
            <a:ext cx="5476360" cy="648072"/>
          </a:xfrm>
          <a:prstGeom prst="wedgeRoundRectCallout">
            <a:avLst>
              <a:gd name="adj1" fmla="val -55728"/>
              <a:gd name="adj2" fmla="val 22788"/>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a:solidFill>
                  <a:schemeClr val="tx2">
                    <a:lumMod val="75000"/>
                  </a:schemeClr>
                </a:solidFill>
              </a:rPr>
              <a:t>12 maximum (circulaire page 6) sans annexe + dit en séminaire : 10 pages pour l’organisation d’un processus et 2 pages pour la veille</a:t>
            </a:r>
          </a:p>
        </p:txBody>
      </p:sp>
      <p:sp>
        <p:nvSpPr>
          <p:cNvPr id="8" name="Rectangle à coins arrondis 7"/>
          <p:cNvSpPr/>
          <p:nvPr/>
        </p:nvSpPr>
        <p:spPr>
          <a:xfrm>
            <a:off x="3491880" y="2108677"/>
            <a:ext cx="5476360" cy="648072"/>
          </a:xfrm>
          <a:prstGeom prst="wedgeRoundRectCallout">
            <a:avLst>
              <a:gd name="adj1" fmla="val -58293"/>
              <a:gd name="adj2" fmla="val -6695"/>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a:solidFill>
                  <a:schemeClr val="tx2">
                    <a:lumMod val="75000"/>
                  </a:schemeClr>
                </a:solidFill>
              </a:rPr>
              <a:t>pas de plan type : laisser l’initiative de la structuration au candidat, et l’aider dans cette conception lors des ateliers pro en septembre</a:t>
            </a:r>
            <a:endParaRPr lang="fr-FR" sz="1400" dirty="0">
              <a:solidFill>
                <a:schemeClr val="tx2">
                  <a:lumMod val="75000"/>
                </a:schemeClr>
              </a:solidFill>
            </a:endParaRPr>
          </a:p>
        </p:txBody>
      </p:sp>
      <p:sp>
        <p:nvSpPr>
          <p:cNvPr id="9" name="Rectangle à coins arrondis 8"/>
          <p:cNvSpPr/>
          <p:nvPr/>
        </p:nvSpPr>
        <p:spPr>
          <a:xfrm>
            <a:off x="3491880" y="2515353"/>
            <a:ext cx="5476360" cy="471583"/>
          </a:xfrm>
          <a:prstGeom prst="wedgeRoundRectCallout">
            <a:avLst>
              <a:gd name="adj1" fmla="val -54735"/>
              <a:gd name="adj2" fmla="val -14317"/>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Rien ne s’y oppose, au contraire (hors pagination)</a:t>
            </a:r>
          </a:p>
        </p:txBody>
      </p:sp>
      <p:sp>
        <p:nvSpPr>
          <p:cNvPr id="10" name="Rectangle à coins arrondis 9"/>
          <p:cNvSpPr/>
          <p:nvPr/>
        </p:nvSpPr>
        <p:spPr>
          <a:xfrm>
            <a:off x="3491880" y="2729098"/>
            <a:ext cx="5476360" cy="1059942"/>
          </a:xfrm>
          <a:prstGeom prst="wedgeRoundRectCallout">
            <a:avLst>
              <a:gd name="adj1" fmla="val -72480"/>
              <a:gd name="adj2" fmla="val -23159"/>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l’analyse d’un processus est une activité caractéristiques du P7, reprise dans les processus 1 à 4 et les AP, donc le schéma est un bon outil de représentation.</a:t>
            </a:r>
            <a:br>
              <a:rPr lang="fr-FR" sz="1400" dirty="0">
                <a:solidFill>
                  <a:schemeClr val="tx2">
                    <a:lumMod val="75000"/>
                  </a:schemeClr>
                </a:solidFill>
              </a:rPr>
            </a:br>
            <a:r>
              <a:rPr lang="fr-FR" sz="1400" dirty="0">
                <a:solidFill>
                  <a:schemeClr val="tx2">
                    <a:lumMod val="75000"/>
                  </a:schemeClr>
                </a:solidFill>
              </a:rPr>
              <a:t>Seule condition peut être : éviter le copier coller d’un schéma interne à l’entreprise, et un schéma doit toujours être commenté.</a:t>
            </a:r>
          </a:p>
        </p:txBody>
      </p:sp>
      <p:sp>
        <p:nvSpPr>
          <p:cNvPr id="11" name="Rectangle à coins arrondis 10"/>
          <p:cNvSpPr/>
          <p:nvPr/>
        </p:nvSpPr>
        <p:spPr>
          <a:xfrm>
            <a:off x="3851920" y="4078129"/>
            <a:ext cx="5116320" cy="471583"/>
          </a:xfrm>
          <a:prstGeom prst="wedgeRoundRectCallout">
            <a:avLst>
              <a:gd name="adj1" fmla="val -58330"/>
              <a:gd name="adj2" fmla="val 153"/>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un seul processus de l’entreprise, mais qui peut recouvrir plusieurs processus au sens du référentiel,</a:t>
            </a:r>
          </a:p>
        </p:txBody>
      </p:sp>
      <p:sp>
        <p:nvSpPr>
          <p:cNvPr id="12" name="Rectangle à coins arrondis 11"/>
          <p:cNvSpPr/>
          <p:nvPr/>
        </p:nvSpPr>
        <p:spPr>
          <a:xfrm>
            <a:off x="3851920" y="3789040"/>
            <a:ext cx="5101580" cy="2567310"/>
          </a:xfrm>
          <a:prstGeom prst="wedgeRoundRectCallout">
            <a:avLst>
              <a:gd name="adj1" fmla="val -58341"/>
              <a:gd name="adj2" fmla="val -11271"/>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Il ne s'agit pas à proprement parler d'une présentation exhaustive de l'entreprise -de type "plaquette"-, mais plutôt d'une présentation du contexte dans lequel le processus a été analysé. Il est important que l'étudiant(e) sache situer le processus et les modalités de traitement par rapport aux spécificités de l'entreprise d'accueil. L'intérêt sera de faire le lien entre le système d'information comptable, l'organisation interne, le système d'information mis en œuvre, et le processus étudié.</a:t>
            </a:r>
          </a:p>
          <a:p>
            <a:pPr algn="ctr"/>
            <a:r>
              <a:rPr lang="fr-FR" sz="1400" dirty="0">
                <a:solidFill>
                  <a:schemeClr val="tx2">
                    <a:lumMod val="75000"/>
                  </a:schemeClr>
                </a:solidFill>
              </a:rPr>
              <a:t>,</a:t>
            </a:r>
          </a:p>
        </p:txBody>
      </p:sp>
      <p:sp>
        <p:nvSpPr>
          <p:cNvPr id="13" name="Rectangle à coins arrondis 12"/>
          <p:cNvSpPr/>
          <p:nvPr/>
        </p:nvSpPr>
        <p:spPr>
          <a:xfrm>
            <a:off x="3347864" y="4981447"/>
            <a:ext cx="5605636" cy="471583"/>
          </a:xfrm>
          <a:prstGeom prst="wedgeRoundRectCallout">
            <a:avLst>
              <a:gd name="adj1" fmla="val -56920"/>
              <a:gd name="adj2" fmla="val 5941"/>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Non. SI des tâches réalisées sont présentées dans le dossier, ce ne peut être qu'en rapport avec "l'analyse de l'organisation d'un processus".</a:t>
            </a:r>
          </a:p>
        </p:txBody>
      </p:sp>
      <p:sp>
        <p:nvSpPr>
          <p:cNvPr id="14" name="Rectangle à coins arrondis 13"/>
          <p:cNvSpPr/>
          <p:nvPr/>
        </p:nvSpPr>
        <p:spPr>
          <a:xfrm>
            <a:off x="3362604" y="5378548"/>
            <a:ext cx="5605636" cy="747615"/>
          </a:xfrm>
          <a:prstGeom prst="wedgeRoundRectCallout">
            <a:avLst>
              <a:gd name="adj1" fmla="val -54729"/>
              <a:gd name="adj2" fmla="val -21753"/>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Non, puisque l'écrit proposé porte sur l'analyse d'un processus. On peut cependant très bien imaginer une analyse comparative de l'organisation du même processus dans deux lieux de stage différents.</a:t>
            </a:r>
          </a:p>
        </p:txBody>
      </p:sp>
      <p:sp>
        <p:nvSpPr>
          <p:cNvPr id="15" name="Rectangle à coins arrondis 14"/>
          <p:cNvSpPr/>
          <p:nvPr/>
        </p:nvSpPr>
        <p:spPr>
          <a:xfrm>
            <a:off x="3347864" y="6021287"/>
            <a:ext cx="5758036" cy="624151"/>
          </a:xfrm>
          <a:prstGeom prst="wedgeRoundRectCallout">
            <a:avLst>
              <a:gd name="adj1" fmla="val -71644"/>
              <a:gd name="adj2" fmla="val -68069"/>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cf. référentiel : « les activités de veille réalisées soit en milieu professionnel, soit en ateliers professionnel » donc au choix du candidat, selon ce qu’il a vu ou fait en stage ou en classe. </a:t>
            </a:r>
          </a:p>
        </p:txBody>
      </p:sp>
      <p:sp>
        <p:nvSpPr>
          <p:cNvPr id="16" name="Rectangle à coins arrondis 15"/>
          <p:cNvSpPr/>
          <p:nvPr/>
        </p:nvSpPr>
        <p:spPr>
          <a:xfrm>
            <a:off x="3081164" y="3622127"/>
            <a:ext cx="5872336" cy="586353"/>
          </a:xfrm>
          <a:prstGeom prst="wedgeRoundRectCallout">
            <a:avLst>
              <a:gd name="adj1" fmla="val -56920"/>
              <a:gd name="adj2" fmla="val 5941"/>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400" dirty="0">
                <a:solidFill>
                  <a:schemeClr val="tx2">
                    <a:lumMod val="75000"/>
                  </a:schemeClr>
                </a:solidFill>
              </a:rPr>
              <a:t>le processus retenu par le candidat peut ouvrir sur d'autres. ex le traitement des opérations commerciales peut ouvrir sur la déclaration de tva (P3)</a:t>
            </a:r>
          </a:p>
        </p:txBody>
      </p:sp>
    </p:spTree>
    <p:extLst>
      <p:ext uri="{BB962C8B-B14F-4D97-AF65-F5344CB8AC3E}">
        <p14:creationId xmlns:p14="http://schemas.microsoft.com/office/powerpoint/2010/main" val="50815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1+#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1+#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1+#ppt_w/2"/>
                                          </p:val>
                                        </p:tav>
                                        <p:tav tm="100000">
                                          <p:val>
                                            <p:strVal val="#ppt_x"/>
                                          </p:val>
                                        </p:tav>
                                      </p:tavLst>
                                    </p:anim>
                                    <p:anim calcmode="lin" valueType="num">
                                      <p:cBhvr additive="base">
                                        <p:cTn id="38" dur="500" fill="hold"/>
                                        <p:tgtEl>
                                          <p:spTgt spid="11"/>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1+#ppt_w/2"/>
                                          </p:val>
                                        </p:tav>
                                        <p:tav tm="100000">
                                          <p:val>
                                            <p:strVal val="#ppt_x"/>
                                          </p:val>
                                        </p:tav>
                                      </p:tavLst>
                                    </p:anim>
                                    <p:anim calcmode="lin" valueType="num">
                                      <p:cBhvr additive="base">
                                        <p:cTn id="44" dur="500" fill="hold"/>
                                        <p:tgtEl>
                                          <p:spTgt spid="12"/>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1+#ppt_w/2"/>
                                          </p:val>
                                        </p:tav>
                                        <p:tav tm="100000">
                                          <p:val>
                                            <p:strVal val="#ppt_x"/>
                                          </p:val>
                                        </p:tav>
                                      </p:tavLst>
                                    </p:anim>
                                    <p:anim calcmode="lin" valueType="num">
                                      <p:cBhvr additive="base">
                                        <p:cTn id="50" dur="500" fill="hold"/>
                                        <p:tgtEl>
                                          <p:spTgt spid="13"/>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1+#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1+#ppt_w/2"/>
                                          </p:val>
                                        </p:tav>
                                        <p:tav tm="100000">
                                          <p:val>
                                            <p:strVal val="#ppt_x"/>
                                          </p:val>
                                        </p:tav>
                                      </p:tavLst>
                                    </p:anim>
                                    <p:anim calcmode="lin" valueType="num">
                                      <p:cBhvr additive="base">
                                        <p:cTn id="62" dur="500" fill="hold"/>
                                        <p:tgtEl>
                                          <p:spTgt spid="15"/>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Processus = ?</a:t>
            </a:r>
          </a:p>
        </p:txBody>
      </p:sp>
      <p:sp>
        <p:nvSpPr>
          <p:cNvPr id="3" name="Espace réservé du contenu 2"/>
          <p:cNvSpPr>
            <a:spLocks noGrp="1"/>
          </p:cNvSpPr>
          <p:nvPr>
            <p:ph idx="1"/>
          </p:nvPr>
        </p:nvSpPr>
        <p:spPr/>
        <p:txBody>
          <a:bodyPr>
            <a:normAutofit/>
          </a:bodyPr>
          <a:lstStyle/>
          <a:p>
            <a:pPr marL="0" indent="0">
              <a:buNone/>
            </a:pPr>
            <a:r>
              <a:rPr lang="fr-FR" dirty="0"/>
              <a:t>Référentiel, page 6</a:t>
            </a:r>
          </a:p>
          <a:p>
            <a:pPr algn="just"/>
            <a:r>
              <a:rPr lang="fr-FR" sz="2600" b="0" dirty="0">
                <a:solidFill>
                  <a:schemeClr val="accent1"/>
                </a:solidFill>
              </a:rPr>
              <a:t>« </a:t>
            </a:r>
            <a:r>
              <a:rPr lang="fr-FR" sz="2600" b="0" i="1" dirty="0">
                <a:solidFill>
                  <a:schemeClr val="accent1"/>
                </a:solidFill>
              </a:rPr>
              <a:t>Le processus est un ensemble d'activités organisées, de manière séquentielle ou parallèle, combinant et mettant en œuvre de multiples ressources, des capacités et des compétences, pour produire un résultat ayant de la valeur pour un client externe. »</a:t>
            </a:r>
          </a:p>
          <a:p>
            <a:pPr algn="just"/>
            <a:r>
              <a:rPr lang="fr-FR" sz="2600" b="0" i="1" dirty="0">
                <a:solidFill>
                  <a:schemeClr val="accent1"/>
                </a:solidFill>
              </a:rPr>
              <a:t>«Un processus est défini comme un ensemble organisé d’activités déclenché par un événement et orienté vers la production d’un résultat clairement identifié. »</a:t>
            </a:r>
            <a:endParaRPr lang="fr-FR" sz="2600" dirty="0">
              <a:solidFill>
                <a:schemeClr val="accent1"/>
              </a:solidFill>
            </a:endParaRPr>
          </a:p>
        </p:txBody>
      </p:sp>
      <p:sp>
        <p:nvSpPr>
          <p:cNvPr id="4" name="Espace réservé de la date 3"/>
          <p:cNvSpPr>
            <a:spLocks noGrp="1"/>
          </p:cNvSpPr>
          <p:nvPr>
            <p:ph type="dt" sz="half" idx="10"/>
          </p:nvPr>
        </p:nvSpPr>
        <p:spPr/>
        <p:txBody>
          <a:bodyPr/>
          <a:lstStyle/>
          <a:p>
            <a:r>
              <a:rPr lang="fr-FR"/>
              <a:t>13/06/2016</a:t>
            </a:r>
            <a:endParaRPr lang="fr-FR" dirty="0"/>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8</a:t>
            </a:fld>
            <a:endParaRPr lang="fr-FR"/>
          </a:p>
        </p:txBody>
      </p:sp>
      <p:sp>
        <p:nvSpPr>
          <p:cNvPr id="7" name="Flèche gauche 6">
            <a:hlinkClick r:id="rId2" action="ppaction://hlinksldjump"/>
          </p:cNvPr>
          <p:cNvSpPr/>
          <p:nvPr/>
        </p:nvSpPr>
        <p:spPr>
          <a:xfrm>
            <a:off x="7380312" y="5733256"/>
            <a:ext cx="648072" cy="39290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18293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Analyse d’un processus = ?</a:t>
            </a:r>
          </a:p>
        </p:txBody>
      </p:sp>
      <p:sp>
        <p:nvSpPr>
          <p:cNvPr id="3" name="Espace réservé du contenu 2"/>
          <p:cNvSpPr>
            <a:spLocks noGrp="1"/>
          </p:cNvSpPr>
          <p:nvPr>
            <p:ph idx="1"/>
          </p:nvPr>
        </p:nvSpPr>
        <p:spPr>
          <a:xfrm>
            <a:off x="457200" y="1556792"/>
            <a:ext cx="8229600" cy="4569371"/>
          </a:xfrm>
        </p:spPr>
        <p:txBody>
          <a:bodyPr vert="horz" lIns="91440" tIns="45720" rIns="91440" bIns="45720" rtlCol="0" anchor="t">
            <a:normAutofit fontScale="70000" lnSpcReduction="20000"/>
          </a:bodyPr>
          <a:lstStyle/>
          <a:p>
            <a:pPr marL="0" indent="0">
              <a:buNone/>
            </a:pPr>
            <a:r>
              <a:rPr lang="fr-FR" sz="2600" i="1" dirty="0">
                <a:solidFill>
                  <a:schemeClr val="tx1"/>
                </a:solidFill>
              </a:rPr>
              <a:t>(FAQ CRCF)</a:t>
            </a:r>
          </a:p>
          <a:p>
            <a:pPr marL="0" indent="0" algn="just">
              <a:buNone/>
            </a:pPr>
            <a:r>
              <a:rPr lang="fr-FR" i="1" dirty="0">
                <a:solidFill>
                  <a:schemeClr val="accent1"/>
                </a:solidFill>
              </a:rPr>
              <a:t>L’étudiant doit montrer sa compréhension de l’organisation des activités :  leur enchaînement logique, les évènements déclencheurs, les travaux nécessaires et les résultats obtenus, ainsi que leur(s) utilisation(s).</a:t>
            </a:r>
          </a:p>
          <a:p>
            <a:pPr marL="0" indent="0">
              <a:buNone/>
            </a:pPr>
            <a:endParaRPr lang="fr-FR" dirty="0">
              <a:solidFill>
                <a:schemeClr val="accent1"/>
              </a:solidFill>
            </a:endParaRPr>
          </a:p>
          <a:p>
            <a:pPr marL="0" indent="0">
              <a:buNone/>
            </a:pPr>
            <a:r>
              <a:rPr lang="fr-FR" i="1" dirty="0">
                <a:solidFill>
                  <a:schemeClr val="accent1"/>
                </a:solidFill>
              </a:rPr>
              <a:t>On peut se poser les questions suivantes : </a:t>
            </a:r>
          </a:p>
          <a:p>
            <a:r>
              <a:rPr lang="fr-FR" i="1" dirty="0">
                <a:solidFill>
                  <a:schemeClr val="accent1"/>
                </a:solidFill>
              </a:rPr>
              <a:t>quelles sont les activités (que l’on peut diviser en tâches) ?, </a:t>
            </a:r>
          </a:p>
          <a:p>
            <a:r>
              <a:rPr lang="fr-FR" i="1" dirty="0">
                <a:solidFill>
                  <a:schemeClr val="accent1"/>
                </a:solidFill>
              </a:rPr>
              <a:t>qui fait quoi, comment, pourquoi, avec quel outil ?, </a:t>
            </a:r>
          </a:p>
          <a:p>
            <a:r>
              <a:rPr lang="fr-FR" i="1" dirty="0">
                <a:solidFill>
                  <a:schemeClr val="accent1"/>
                </a:solidFill>
              </a:rPr>
              <a:t>quels sont les problèmes rencontrés ?… </a:t>
            </a:r>
          </a:p>
          <a:p>
            <a:pPr marL="0" indent="0">
              <a:buNone/>
            </a:pPr>
            <a:endParaRPr lang="fr-FR" i="1" dirty="0">
              <a:solidFill>
                <a:schemeClr val="accent1"/>
              </a:solidFill>
            </a:endParaRPr>
          </a:p>
          <a:p>
            <a:pPr marL="0" indent="0">
              <a:buNone/>
            </a:pPr>
            <a:r>
              <a:rPr lang="fr-FR" i="1" dirty="0">
                <a:solidFill>
                  <a:schemeClr val="accent1"/>
                </a:solidFill>
              </a:rPr>
              <a:t>L’étudiant peut mettre en évidence les étapes de contrôle dans le processus (exemple : contrôle de cohérence pour la TVA).</a:t>
            </a:r>
          </a:p>
        </p:txBody>
      </p:sp>
      <p:sp>
        <p:nvSpPr>
          <p:cNvPr id="4" name="Espace réservé de la date 3"/>
          <p:cNvSpPr>
            <a:spLocks noGrp="1"/>
          </p:cNvSpPr>
          <p:nvPr>
            <p:ph type="dt" sz="half" idx="10"/>
          </p:nvPr>
        </p:nvSpPr>
        <p:spPr/>
        <p:txBody>
          <a:bodyPr/>
          <a:lstStyle/>
          <a:p>
            <a:r>
              <a:rPr lang="fr-FR"/>
              <a:t>13/06/2016</a:t>
            </a:r>
            <a:endParaRPr lang="fr-FR" dirty="0"/>
          </a:p>
        </p:txBody>
      </p:sp>
      <p:sp>
        <p:nvSpPr>
          <p:cNvPr id="5" name="Espace réservé du pied de page 4"/>
          <p:cNvSpPr>
            <a:spLocks noGrp="1"/>
          </p:cNvSpPr>
          <p:nvPr>
            <p:ph type="ftr" sz="quarter" idx="11"/>
          </p:nvPr>
        </p:nvSpPr>
        <p:spPr/>
        <p:txBody>
          <a:bodyPr/>
          <a:lstStyle/>
          <a:p>
            <a:r>
              <a:rPr lang="fr-FR"/>
              <a:t>BTS CG</a:t>
            </a:r>
          </a:p>
        </p:txBody>
      </p:sp>
      <p:sp>
        <p:nvSpPr>
          <p:cNvPr id="6" name="Espace réservé du numéro de diapositive 5"/>
          <p:cNvSpPr>
            <a:spLocks noGrp="1"/>
          </p:cNvSpPr>
          <p:nvPr>
            <p:ph type="sldNum" sz="quarter" idx="12"/>
          </p:nvPr>
        </p:nvSpPr>
        <p:spPr/>
        <p:txBody>
          <a:bodyPr/>
          <a:lstStyle/>
          <a:p>
            <a:fld id="{751F1E87-D35C-4E55-AE57-ABA6AC50BFDB}" type="slidenum">
              <a:rPr lang="fr-FR" smtClean="0"/>
              <a:pPr/>
              <a:t>9</a:t>
            </a:fld>
            <a:endParaRPr lang="fr-FR"/>
          </a:p>
        </p:txBody>
      </p:sp>
      <p:sp>
        <p:nvSpPr>
          <p:cNvPr id="7" name="Flèche gauche 6">
            <a:hlinkClick r:id="rId2" action="ppaction://hlinksldjump"/>
          </p:cNvPr>
          <p:cNvSpPr/>
          <p:nvPr/>
        </p:nvSpPr>
        <p:spPr>
          <a:xfrm>
            <a:off x="7380312" y="5733256"/>
            <a:ext cx="648072" cy="39290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56317480"/>
      </p:ext>
    </p:extLst>
  </p:cSld>
  <p:clrMapOvr>
    <a:masterClrMapping/>
  </p:clrMapOvr>
</p:sld>
</file>

<file path=ppt/theme/theme1.xml><?xml version="1.0" encoding="utf-8"?>
<a:theme xmlns:a="http://schemas.openxmlformats.org/drawingml/2006/main" name="Thème Offic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2448</TotalTime>
  <Words>1153</Words>
  <Application>Microsoft Office PowerPoint</Application>
  <PresentationFormat>Affichage à l'écran (4:3)</PresentationFormat>
  <Paragraphs>169</Paragraphs>
  <Slides>9</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Courier New</vt:lpstr>
      <vt:lpstr>Wingdings</vt:lpstr>
      <vt:lpstr>Thème Office</vt:lpstr>
      <vt:lpstr>Épreuve E6 - Parcours de professionnalisation EXTRAITS </vt:lpstr>
      <vt:lpstr>E6 : Parcours de  professionnalisation (orale ponctuelle)</vt:lpstr>
      <vt:lpstr>E6 – critères d’évaluation</vt:lpstr>
      <vt:lpstr>E6 – Contenu de l’épreuve</vt:lpstr>
      <vt:lpstr>E6 – Finalités et objectifs</vt:lpstr>
      <vt:lpstr>E6 – le dossier </vt:lpstr>
      <vt:lpstr>L’écrit « analyse de  l’organisation d’un processus »</vt:lpstr>
      <vt:lpstr>Processus = ?</vt:lpstr>
      <vt:lpstr>Analyse d’un processus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RECTORAT</dc:creator>
  <cp:lastModifiedBy>Georges Cherry</cp:lastModifiedBy>
  <cp:revision>244</cp:revision>
  <dcterms:created xsi:type="dcterms:W3CDTF">2014-10-30T17:49:11Z</dcterms:created>
  <dcterms:modified xsi:type="dcterms:W3CDTF">2019-01-03T07:57:18Z</dcterms:modified>
</cp:coreProperties>
</file>